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7"/>
  </p:notesMasterIdLst>
  <p:handoutMasterIdLst>
    <p:handoutMasterId r:id="rId28"/>
  </p:handoutMasterIdLst>
  <p:sldIdLst>
    <p:sldId id="1286" r:id="rId6"/>
    <p:sldId id="748" r:id="rId7"/>
    <p:sldId id="600" r:id="rId8"/>
    <p:sldId id="601" r:id="rId9"/>
    <p:sldId id="602" r:id="rId10"/>
    <p:sldId id="1284" r:id="rId11"/>
    <p:sldId id="1244" r:id="rId12"/>
    <p:sldId id="605" r:id="rId13"/>
    <p:sldId id="1245" r:id="rId14"/>
    <p:sldId id="1247" r:id="rId15"/>
    <p:sldId id="609" r:id="rId16"/>
    <p:sldId id="1277" r:id="rId17"/>
    <p:sldId id="613" r:id="rId18"/>
    <p:sldId id="614" r:id="rId19"/>
    <p:sldId id="615" r:id="rId20"/>
    <p:sldId id="1270" r:id="rId21"/>
    <p:sldId id="618" r:id="rId22"/>
    <p:sldId id="1285" r:id="rId23"/>
    <p:sldId id="1287" r:id="rId24"/>
    <p:sldId id="1274" r:id="rId25"/>
    <p:sldId id="1288" r:id="rId26"/>
  </p:sldIdLst>
  <p:sldSz cx="9144000" cy="6858000" type="screen4x3"/>
  <p:notesSz cx="7010400" cy="9296400"/>
  <p:defaultText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SON, JORDAN L Capt USAF AFPC AFPC/DPFFP" initials="SJLCUAA" lastIdx="10" clrIdx="0">
    <p:extLst>
      <p:ext uri="{19B8F6BF-5375-455C-9EA6-DF929625EA0E}">
        <p15:presenceInfo xmlns:p15="http://schemas.microsoft.com/office/powerpoint/2012/main" userId="S-1-5-21-1271409858-1095883707-2794662393-4163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46"/>
    <a:srgbClr val="339900"/>
    <a:srgbClr val="489E3F"/>
    <a:srgbClr val="00CD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12" autoAdjust="0"/>
    <p:restoredTop sz="55829" autoAdjust="0"/>
  </p:normalViewPr>
  <p:slideViewPr>
    <p:cSldViewPr snapToGrid="0" snapToObjects="1">
      <p:cViewPr varScale="1">
        <p:scale>
          <a:sx n="32" d="100"/>
          <a:sy n="32" d="100"/>
        </p:scale>
        <p:origin x="54" y="216"/>
      </p:cViewPr>
      <p:guideLst>
        <p:guide orient="horz" pos="2160"/>
        <p:guide pos="2880"/>
      </p:guideLst>
    </p:cSldViewPr>
  </p:slideViewPr>
  <p:outlineViewPr>
    <p:cViewPr>
      <p:scale>
        <a:sx n="33" d="100"/>
        <a:sy n="33" d="100"/>
      </p:scale>
      <p:origin x="0" y="14832"/>
    </p:cViewPr>
  </p:outlineViewPr>
  <p:notesTextViewPr>
    <p:cViewPr>
      <p:scale>
        <a:sx n="100" d="100"/>
        <a:sy n="100" d="100"/>
      </p:scale>
      <p:origin x="0" y="0"/>
    </p:cViewPr>
  </p:notesTextViewPr>
  <p:sorterViewPr>
    <p:cViewPr>
      <p:scale>
        <a:sx n="66" d="100"/>
        <a:sy n="66" d="100"/>
      </p:scale>
      <p:origin x="0" y="27760"/>
    </p:cViewPr>
  </p:sorterViewPr>
  <p:notesViewPr>
    <p:cSldViewPr snapToGrid="0" snapToObjects="1">
      <p:cViewPr varScale="1">
        <p:scale>
          <a:sx n="73" d="100"/>
          <a:sy n="73" d="100"/>
        </p:scale>
        <p:origin x="3024"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r>
              <a:rPr lang="en-US" dirty="0"/>
              <a:t>(c) TechWerks 2015</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2146BD92-CDB7-F84E-ADDD-DE982E8948C8}" type="slidenum">
              <a:rPr lang="en-US" smtClean="0"/>
              <a:pPr/>
              <a:t>‹#›</a:t>
            </a:fld>
            <a:endParaRPr lang="en-US" dirty="0"/>
          </a:p>
        </p:txBody>
      </p:sp>
    </p:spTree>
    <p:extLst>
      <p:ext uri="{BB962C8B-B14F-4D97-AF65-F5344CB8AC3E}">
        <p14:creationId xmlns:p14="http://schemas.microsoft.com/office/powerpoint/2010/main" val="41108973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17488" y="180975"/>
            <a:ext cx="3430587" cy="2574925"/>
          </a:xfrm>
          <a:prstGeom prst="rect">
            <a:avLst/>
          </a:prstGeom>
          <a:noFill/>
          <a:ln w="12700">
            <a:solidFill>
              <a:prstClr val="black"/>
            </a:solidFill>
          </a:ln>
        </p:spPr>
        <p:txBody>
          <a:bodyPr vert="horz" lIns="93172" tIns="46586" rIns="93172" bIns="46586" rtlCol="0" anchor="ct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855302746"/>
              </p:ext>
            </p:extLst>
          </p:nvPr>
        </p:nvGraphicFramePr>
        <p:xfrm>
          <a:off x="3970939" y="180763"/>
          <a:ext cx="2735022" cy="8649204"/>
        </p:xfrm>
        <a:graphic>
          <a:graphicData uri="http://schemas.openxmlformats.org/drawingml/2006/table">
            <a:tbl>
              <a:tblPr firstRow="1" bandRow="1">
                <a:tableStyleId>{5C22544A-7EE6-4342-B048-85BDC9FD1C3A}</a:tableStyleId>
              </a:tblPr>
              <a:tblGrid>
                <a:gridCol w="2735022">
                  <a:extLst>
                    <a:ext uri="{9D8B030D-6E8A-4147-A177-3AD203B41FA5}">
                      <a16:colId xmlns:a16="http://schemas.microsoft.com/office/drawing/2014/main" val="20000"/>
                    </a:ext>
                  </a:extLst>
                </a:gridCol>
              </a:tblGrid>
              <a:tr h="8649204">
                <a:tc>
                  <a:txBody>
                    <a:bodyPr/>
                    <a:lstStyle/>
                    <a:p>
                      <a:r>
                        <a:rPr lang="en-US" sz="1300" dirty="0">
                          <a:solidFill>
                            <a:schemeClr val="tx1"/>
                          </a:solidFill>
                          <a:latin typeface="Cambria"/>
                          <a:cs typeface="Cambria"/>
                        </a:rPr>
                        <a:t>Trainer Notes</a:t>
                      </a:r>
                      <a:r>
                        <a:rPr lang="en-US" sz="1300" baseline="0" dirty="0">
                          <a:solidFill>
                            <a:schemeClr val="tx1"/>
                          </a:solidFill>
                          <a:latin typeface="Cambria"/>
                          <a:cs typeface="Cambria"/>
                        </a:rPr>
                        <a:t>:</a:t>
                      </a:r>
                      <a:endParaRPr lang="en-US" sz="1300" dirty="0">
                        <a:solidFill>
                          <a:schemeClr val="tx1"/>
                        </a:solidFill>
                        <a:latin typeface="Cambria"/>
                        <a:cs typeface="Cambria"/>
                      </a:endParaRPr>
                    </a:p>
                  </a:txBody>
                  <a:tcPr marL="93472" marR="93472" marT="46482" marB="4648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88272BE2-A9AE-9F4A-AF4D-29C754A9CC3F}"/>
              </a:ext>
            </a:extLst>
          </p:cNvPr>
          <p:cNvSpPr>
            <a:spLocks noGrp="1"/>
          </p:cNvSpPr>
          <p:nvPr>
            <p:ph type="sldNum" sz="quarter" idx="5"/>
          </p:nvPr>
        </p:nvSpPr>
        <p:spPr>
          <a:xfrm>
            <a:off x="3970734" y="8830658"/>
            <a:ext cx="3038145" cy="465742"/>
          </a:xfrm>
          <a:prstGeom prst="rect">
            <a:avLst/>
          </a:prstGeom>
        </p:spPr>
        <p:txBody>
          <a:bodyPr vert="horz" lIns="88139" tIns="44070" rIns="88139" bIns="44070" rtlCol="0" anchor="b"/>
          <a:lstStyle>
            <a:lvl1pPr algn="r">
              <a:defRPr sz="1200"/>
            </a:lvl1pPr>
          </a:lstStyle>
          <a:p>
            <a:fld id="{6F976D8F-8AEB-0B42-A4B2-EC30708873A7}" type="slidenum">
              <a:rPr lang="en-US" smtClean="0"/>
              <a:t>‹#›</a:t>
            </a:fld>
            <a:endParaRPr lang="en-US" dirty="0"/>
          </a:p>
        </p:txBody>
      </p:sp>
      <p:sp>
        <p:nvSpPr>
          <p:cNvPr id="6" name="Notes Placeholder 5">
            <a:extLst>
              <a:ext uri="{FF2B5EF4-FFF2-40B4-BE49-F238E27FC236}">
                <a16:creationId xmlns:a16="http://schemas.microsoft.com/office/drawing/2014/main" id="{DF2FD9B1-4257-5A48-85FB-693F350F2F24}"/>
              </a:ext>
            </a:extLst>
          </p:cNvPr>
          <p:cNvSpPr>
            <a:spLocks noGrp="1"/>
          </p:cNvSpPr>
          <p:nvPr>
            <p:ph type="body" sz="quarter" idx="3"/>
          </p:nvPr>
        </p:nvSpPr>
        <p:spPr>
          <a:xfrm>
            <a:off x="234289" y="2925108"/>
            <a:ext cx="3395663" cy="5904859"/>
          </a:xfrm>
          <a:prstGeom prst="rect">
            <a:avLst/>
          </a:prstGeom>
        </p:spPr>
        <p:txBody>
          <a:bodyPr vert="horz" lIns="88139" tIns="44070" rIns="88139" bIns="4407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885971"/>
      </p:ext>
    </p:extLst>
  </p:cSld>
  <p:clrMap bg1="lt1" tx1="dk1" bg2="lt2" tx2="dk2" accent1="accent1" accent2="accent2" accent3="accent3" accent4="accent4" accent5="accent5" accent6="accent6" hlink="hlink" folHlink="folHlink"/>
  <p:hf hdr="0" dt="0"/>
  <p:notesStyle>
    <a:lvl1pPr marL="0" algn="l" defTabSz="456791" rtl="0" eaLnBrk="1" latinLnBrk="0" hangingPunct="1">
      <a:defRPr sz="1100" kern="1200">
        <a:solidFill>
          <a:schemeClr val="tx1"/>
        </a:solidFill>
        <a:latin typeface="+mn-lt"/>
        <a:ea typeface="+mn-ea"/>
        <a:cs typeface="+mn-cs"/>
      </a:defRPr>
    </a:lvl1pPr>
    <a:lvl2pPr marL="456791" algn="l" defTabSz="456791" rtl="0" eaLnBrk="1" latinLnBrk="0" hangingPunct="1">
      <a:defRPr sz="1100" kern="1200">
        <a:solidFill>
          <a:schemeClr val="tx1"/>
        </a:solidFill>
        <a:latin typeface="+mn-lt"/>
        <a:ea typeface="+mn-ea"/>
        <a:cs typeface="+mn-cs"/>
      </a:defRPr>
    </a:lvl2pPr>
    <a:lvl3pPr marL="913586" algn="l" defTabSz="456791" rtl="0" eaLnBrk="1" latinLnBrk="0" hangingPunct="1">
      <a:defRPr sz="1100" kern="1200">
        <a:solidFill>
          <a:schemeClr val="tx1"/>
        </a:solidFill>
        <a:latin typeface="+mn-lt"/>
        <a:ea typeface="+mn-ea"/>
        <a:cs typeface="+mn-cs"/>
      </a:defRPr>
    </a:lvl3pPr>
    <a:lvl4pPr marL="1370375" algn="l" defTabSz="456791" rtl="0" eaLnBrk="1" latinLnBrk="0" hangingPunct="1">
      <a:defRPr sz="1100" kern="1200">
        <a:solidFill>
          <a:schemeClr val="tx1"/>
        </a:solidFill>
        <a:latin typeface="+mn-lt"/>
        <a:ea typeface="+mn-ea"/>
        <a:cs typeface="+mn-cs"/>
      </a:defRPr>
    </a:lvl4pPr>
    <a:lvl5pPr marL="1827170" algn="l" defTabSz="456791" rtl="0" eaLnBrk="1" latinLnBrk="0" hangingPunct="1">
      <a:defRPr sz="1100" kern="1200">
        <a:solidFill>
          <a:schemeClr val="tx1"/>
        </a:solidFill>
        <a:latin typeface="+mn-lt"/>
        <a:ea typeface="+mn-ea"/>
        <a:cs typeface="+mn-cs"/>
      </a:defRPr>
    </a:lvl5pPr>
    <a:lvl6pPr marL="2283964" algn="l" defTabSz="456791" rtl="0" eaLnBrk="1" latinLnBrk="0" hangingPunct="1">
      <a:defRPr sz="1200" kern="1200">
        <a:solidFill>
          <a:schemeClr val="tx1"/>
        </a:solidFill>
        <a:latin typeface="+mn-lt"/>
        <a:ea typeface="+mn-ea"/>
        <a:cs typeface="+mn-cs"/>
      </a:defRPr>
    </a:lvl6pPr>
    <a:lvl7pPr marL="2740758" algn="l" defTabSz="456791" rtl="0" eaLnBrk="1" latinLnBrk="0" hangingPunct="1">
      <a:defRPr sz="1200" kern="1200">
        <a:solidFill>
          <a:schemeClr val="tx1"/>
        </a:solidFill>
        <a:latin typeface="+mn-lt"/>
        <a:ea typeface="+mn-ea"/>
        <a:cs typeface="+mn-cs"/>
      </a:defRPr>
    </a:lvl7pPr>
    <a:lvl8pPr marL="3197549" algn="l" defTabSz="456791" rtl="0" eaLnBrk="1" latinLnBrk="0" hangingPunct="1">
      <a:defRPr sz="1200" kern="1200">
        <a:solidFill>
          <a:schemeClr val="tx1"/>
        </a:solidFill>
        <a:latin typeface="+mn-lt"/>
        <a:ea typeface="+mn-ea"/>
        <a:cs typeface="+mn-cs"/>
      </a:defRPr>
    </a:lvl8pPr>
    <a:lvl9pPr marL="3654343" algn="l" defTabSz="456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Balance Your Thinking: (45-50 minutes)</a:t>
            </a:r>
            <a:endParaRPr lang="en-US" dirty="0"/>
          </a:p>
          <a:p>
            <a:pPr marL="220348" indent="-220348">
              <a:buFont typeface="+mj-lt"/>
              <a:buAutoNum type="arabicParenR"/>
            </a:pPr>
            <a:r>
              <a:rPr lang="en-US" dirty="0"/>
              <a:t>Background and Overview of Cognitive Traps (2-3 minutes)</a:t>
            </a:r>
          </a:p>
          <a:p>
            <a:pPr marL="220348" indent="-220348">
              <a:buFont typeface="+mj-lt"/>
              <a:buAutoNum type="arabicParenR"/>
            </a:pPr>
            <a:r>
              <a:rPr lang="en-US" dirty="0"/>
              <a:t>Discussion of Cognitive Traps (15 minutes)</a:t>
            </a:r>
          </a:p>
          <a:p>
            <a:pPr marL="220348" indent="-220348">
              <a:buFont typeface="+mj-lt"/>
              <a:buAutoNum type="arabicParenR"/>
            </a:pPr>
            <a:r>
              <a:rPr lang="en-US" dirty="0"/>
              <a:t>Balance Your Thinking Strategies (5 minutes)</a:t>
            </a:r>
          </a:p>
          <a:p>
            <a:pPr marL="220348" indent="-220348">
              <a:buFont typeface="+mj-lt"/>
              <a:buAutoNum type="arabicParenR"/>
            </a:pPr>
            <a:r>
              <a:rPr lang="en-US" dirty="0"/>
              <a:t>Balance Your Thinking Activity and Facilitated Debrief (15-20 minutes)</a:t>
            </a:r>
          </a:p>
          <a:p>
            <a:pPr marL="220348" indent="-220348">
              <a:buFont typeface="+mj-lt"/>
              <a:buAutoNum type="arabicParenR"/>
            </a:pPr>
            <a:r>
              <a:rPr lang="en-US" dirty="0"/>
              <a:t>Review, Questions and Wrap-up: (5 minutes)</a:t>
            </a:r>
          </a:p>
          <a:p>
            <a:endParaRPr lang="en-US" dirty="0"/>
          </a:p>
        </p:txBody>
      </p:sp>
      <p:sp>
        <p:nvSpPr>
          <p:cNvPr id="4" name="Slide Number Placeholder 3"/>
          <p:cNvSpPr>
            <a:spLocks noGrp="1"/>
          </p:cNvSpPr>
          <p:nvPr>
            <p:ph type="sldNum" sz="quarter" idx="5"/>
          </p:nvPr>
        </p:nvSpPr>
        <p:spPr/>
        <p:txBody>
          <a:bodyPr/>
          <a:lstStyle/>
          <a:p>
            <a:fld id="{6F976D8F-8AEB-0B42-A4B2-EC30708873A7}" type="slidenum">
              <a:rPr lang="en-US" smtClean="0"/>
              <a:t>1</a:t>
            </a:fld>
            <a:endParaRPr lang="en-US" dirty="0"/>
          </a:p>
        </p:txBody>
      </p:sp>
    </p:spTree>
    <p:extLst>
      <p:ext uri="{BB962C8B-B14F-4D97-AF65-F5344CB8AC3E}">
        <p14:creationId xmlns:p14="http://schemas.microsoft.com/office/powerpoint/2010/main" val="125876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endParaRPr lang="en-US" baseline="0" dirty="0">
              <a:latin typeface="+mn-lt"/>
            </a:endParaRPr>
          </a:p>
          <a:p>
            <a:pPr marL="165261" indent="-165261">
              <a:buFont typeface="Arial" panose="020B0604020202020204" pitchFamily="34" charset="0"/>
              <a:buChar char="•"/>
            </a:pPr>
            <a:r>
              <a:rPr lang="en-US" dirty="0">
                <a:sym typeface="Webdings"/>
              </a:rPr>
              <a:t>“Mind reading” is something we’re all guilty of at some time or another. It can come in two different forms:</a:t>
            </a:r>
          </a:p>
          <a:p>
            <a:endParaRPr lang="en-US" dirty="0">
              <a:sym typeface="Webdings"/>
            </a:endParaRPr>
          </a:p>
          <a:p>
            <a:pPr marL="715735" lvl="1" indent="-275434">
              <a:buFont typeface="+mj-lt"/>
              <a:buAutoNum type="arabicPeriod"/>
            </a:pPr>
            <a:r>
              <a:rPr lang="en-US" dirty="0"/>
              <a:t>Assuming you know what the other person is thinking, or</a:t>
            </a:r>
          </a:p>
          <a:p>
            <a:pPr marL="715735" lvl="1" indent="-275434">
              <a:buFont typeface="+mj-lt"/>
              <a:buAutoNum type="arabicPeriod"/>
            </a:pPr>
            <a:r>
              <a:rPr lang="en-US" dirty="0"/>
              <a:t>Expecting another person to know what you are thinking.</a:t>
            </a:r>
          </a:p>
          <a:p>
            <a:pPr marL="165261" indent="-165261">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10</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1958053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endParaRPr lang="en-US" dirty="0">
              <a:sym typeface="Webdings"/>
            </a:endParaRPr>
          </a:p>
          <a:p>
            <a:pPr defTabSz="440301">
              <a:defRPr/>
            </a:pPr>
            <a:r>
              <a:rPr lang="en-US" b="1" dirty="0"/>
              <a:t>Instructions to Participants:</a:t>
            </a:r>
          </a:p>
          <a:p>
            <a:pPr defTabSz="440301">
              <a:defRPr/>
            </a:pPr>
            <a:endParaRPr lang="en-US" b="1" dirty="0"/>
          </a:p>
          <a:p>
            <a:pPr marL="165261" indent="-165261">
              <a:buFont typeface="Arial" panose="020B0604020202020204" pitchFamily="34" charset="0"/>
              <a:buChar char="•"/>
            </a:pPr>
            <a:r>
              <a:rPr lang="en-US" dirty="0">
                <a:sym typeface="Webdings"/>
              </a:rPr>
              <a:t>One of the most common places this happens is in close relationships…</a:t>
            </a:r>
          </a:p>
          <a:p>
            <a:pPr marL="165261" indent="-165261">
              <a:buFont typeface="Arial" panose="020B0604020202020204" pitchFamily="34" charset="0"/>
              <a:buChar char="•"/>
            </a:pPr>
            <a:endParaRPr lang="en-US" dirty="0">
              <a:latin typeface="icomoonjill" pitchFamily="2" charset="2"/>
              <a:sym typeface="Webdings"/>
            </a:endParaRPr>
          </a:p>
          <a:p>
            <a:pPr marL="165261" indent="-165261">
              <a:buFont typeface="Arial" panose="020B0604020202020204" pitchFamily="34" charset="0"/>
              <a:buChar char="•"/>
            </a:pPr>
            <a:r>
              <a:rPr lang="en-US" dirty="0">
                <a:sym typeface="Webdings"/>
              </a:rPr>
              <a:t>After so much time together, you start to assume you know what your best friend or spouse is thinking, and may expect him/her to know what you’re thinking.</a:t>
            </a:r>
            <a:endParaRPr lang="en-US" dirty="0"/>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11</a:t>
            </a:fld>
            <a:endParaRPr lang="en-US" dirty="0"/>
          </a:p>
        </p:txBody>
      </p:sp>
    </p:spTree>
    <p:extLst>
      <p:ext uri="{BB962C8B-B14F-4D97-AF65-F5344CB8AC3E}">
        <p14:creationId xmlns:p14="http://schemas.microsoft.com/office/powerpoint/2010/main" val="569546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ym typeface="Wingdings" pitchFamily="2" charset="2"/>
              </a:rPr>
              <a:t>Instructions to Participants:</a:t>
            </a:r>
          </a:p>
          <a:p>
            <a:endParaRPr lang="en-US" dirty="0">
              <a:sym typeface="Wingdings" pitchFamily="2" charset="2"/>
            </a:endParaRPr>
          </a:p>
          <a:p>
            <a:pPr marL="165261" indent="-165261">
              <a:buFont typeface="Arial" panose="020B0604020202020204" pitchFamily="34" charset="0"/>
              <a:buChar char="•"/>
            </a:pPr>
            <a:r>
              <a:rPr lang="en-US" dirty="0">
                <a:sym typeface="Wingdings" pitchFamily="2" charset="2"/>
              </a:rPr>
              <a:t>Ultimately, this skill is about helping you take action based on evidence. So the skill is about understanding if you may be in a cognitive trap, and then using a strategy to get out of that trap.  And, it helps you respond to events in ways that align with your values.  You can’t do that well if you don’t have all the evidence and are stuck in a cognitive trap.</a:t>
            </a:r>
          </a:p>
          <a:p>
            <a:pPr marL="165261" indent="-165261">
              <a:buFont typeface="Arial" panose="020B0604020202020204" pitchFamily="34" charset="0"/>
              <a:buChar char="•"/>
            </a:pPr>
            <a:endParaRPr lang="en-US" dirty="0">
              <a:sym typeface="Wingdings" pitchFamily="2" charset="2"/>
            </a:endParaRPr>
          </a:p>
          <a:p>
            <a:pPr marL="165261" indent="-165261">
              <a:buFont typeface="Arial" panose="020B0604020202020204" pitchFamily="34" charset="0"/>
              <a:buChar char="•"/>
            </a:pPr>
            <a:r>
              <a:rPr lang="en-US" dirty="0">
                <a:sym typeface="Wingdings" pitchFamily="2" charset="2"/>
              </a:rPr>
              <a:t>So, first, you know how to use reframe to understand how your thoughts drive your reactions.  If your reaction isn’t helpful, think about whether you may be jumping to conclusions and in a cognitive trap.  If so, you can use three strategies to Balance Your Thinking.</a:t>
            </a:r>
          </a:p>
          <a:p>
            <a:pPr marL="165261" indent="-165261">
              <a:buFont typeface="Arial" panose="020B0604020202020204" pitchFamily="34" charset="0"/>
              <a:buChar char="•"/>
            </a:pPr>
            <a:endParaRPr lang="en-US" dirty="0">
              <a:sym typeface="Wingdings" pitchFamily="2" charset="2"/>
            </a:endParaRPr>
          </a:p>
          <a:p>
            <a:pPr marL="165261" indent="-165261">
              <a:buFont typeface="Arial" panose="020B0604020202020204" pitchFamily="34" charset="0"/>
              <a:buChar char="•"/>
            </a:pPr>
            <a:r>
              <a:rPr lang="en-US" dirty="0">
                <a:sym typeface="Wingdings" pitchFamily="2" charset="2"/>
              </a:rPr>
              <a:t>There are three strategies for balancing your thinking.  We’ll discuss each of these strategies.</a:t>
            </a:r>
          </a:p>
          <a:p>
            <a:pPr marL="165261" indent="-165261">
              <a:buFont typeface="Arial" panose="020B0604020202020204" pitchFamily="34" charset="0"/>
              <a:buChar char="•"/>
            </a:pPr>
            <a:endParaRPr lang="en-US" dirty="0">
              <a:solidFill>
                <a:srgbClr val="C00000"/>
              </a:solidFill>
              <a:sym typeface="Wingdings" pitchFamily="2" charset="2"/>
            </a:endParaRPr>
          </a:p>
          <a:p>
            <a:pPr marL="165261" indent="-165261">
              <a:buFont typeface="Arial" panose="020B0604020202020204" pitchFamily="34" charset="0"/>
              <a:buChar char="•"/>
            </a:pPr>
            <a:endParaRPr lang="en-US" dirty="0">
              <a:solidFill>
                <a:srgbClr val="C00000"/>
              </a:solidFill>
              <a:sym typeface="Wingdings" pitchFamily="2" charset="2"/>
            </a:endParaRPr>
          </a:p>
          <a:p>
            <a:pPr marL="165261" indent="-165261">
              <a:buFont typeface="Arial" panose="020B0604020202020204" pitchFamily="34" charset="0"/>
              <a:buChar char="•"/>
            </a:pPr>
            <a:endParaRPr lang="en-US" dirty="0">
              <a:solidFill>
                <a:srgbClr val="C00000"/>
              </a:solidFill>
            </a:endParaRPr>
          </a:p>
        </p:txBody>
      </p:sp>
      <p:sp>
        <p:nvSpPr>
          <p:cNvPr id="4" name="Slide Number Placeholder 3"/>
          <p:cNvSpPr>
            <a:spLocks noGrp="1"/>
          </p:cNvSpPr>
          <p:nvPr>
            <p:ph type="sldNum" sz="quarter" idx="10"/>
          </p:nvPr>
        </p:nvSpPr>
        <p:spPr/>
        <p:txBody>
          <a:bodyPr/>
          <a:lstStyle/>
          <a:p>
            <a:fld id="{6F976D8F-8AEB-0B42-A4B2-EC30708873A7}" type="slidenum">
              <a:rPr lang="en-US" smtClean="0"/>
              <a:t>12</a:t>
            </a:fld>
            <a:endParaRPr lang="en-US" dirty="0"/>
          </a:p>
        </p:txBody>
      </p:sp>
    </p:spTree>
    <p:extLst>
      <p:ext uri="{BB962C8B-B14F-4D97-AF65-F5344CB8AC3E}">
        <p14:creationId xmlns:p14="http://schemas.microsoft.com/office/powerpoint/2010/main" val="424757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t>Instructions to Participants:</a:t>
            </a:r>
          </a:p>
          <a:p>
            <a:endParaRPr lang="en-US" b="1" dirty="0"/>
          </a:p>
          <a:p>
            <a:pPr marL="165261" indent="-165261" defTabSz="440301">
              <a:buFont typeface="Arial" panose="020B0604020202020204" pitchFamily="34" charset="0"/>
              <a:buChar char="•"/>
              <a:defRPr/>
            </a:pPr>
            <a:r>
              <a:rPr lang="en-US" dirty="0"/>
              <a:t>So how can we avoid these cognitive traps? When you find yourself using unbalanced thinking, you can try three strategies to get out of it:</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Let’s start by examining the evidence. Do you know everything you need to know?  Is there any evidence to support what you think?  Is there any evidence to challenge what you think?  Am I missing information that would help me react more productively?</a:t>
            </a:r>
          </a:p>
          <a:p>
            <a:pPr marL="165261" indent="-165261">
              <a:buFont typeface="Arial" panose="020B0604020202020204" pitchFamily="34" charset="0"/>
              <a:buChar char="•"/>
            </a:pPr>
            <a:endParaRPr lang="en-US" dirty="0"/>
          </a:p>
          <a:p>
            <a:r>
              <a:rPr lang="en-US" b="1" dirty="0"/>
              <a:t>Note to Trainer:</a:t>
            </a:r>
          </a:p>
          <a:p>
            <a:pPr marL="165261" indent="-165261">
              <a:buFont typeface="Arial" panose="020B0604020202020204" pitchFamily="34" charset="0"/>
              <a:buChar char="•"/>
            </a:pPr>
            <a:r>
              <a:rPr lang="en-US" dirty="0"/>
              <a:t>Depending on timing, as you move through the strategies, you can ask participants to identify their own examples for each strategy.</a:t>
            </a:r>
          </a:p>
          <a:p>
            <a:endParaRPr lang="en-US" dirty="0"/>
          </a:p>
          <a:p>
            <a:pPr lvl="1"/>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13</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202202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t>Instructions to Participants:</a:t>
            </a:r>
          </a:p>
          <a:p>
            <a:endParaRPr lang="en-US" b="1" dirty="0"/>
          </a:p>
          <a:p>
            <a:pPr marL="165261" indent="-165261">
              <a:buFont typeface="Arial" panose="020B0604020202020204" pitchFamily="34" charset="0"/>
              <a:buChar char="•"/>
            </a:pPr>
            <a:r>
              <a:rPr lang="en-US" dirty="0"/>
              <a:t>For the second strategy, Check for a double-standard: </a:t>
            </a:r>
          </a:p>
          <a:p>
            <a:endParaRPr lang="en-US" dirty="0"/>
          </a:p>
          <a:p>
            <a:pPr marL="605561" lvl="1" indent="-165261">
              <a:buFont typeface="Arial" panose="020B0604020202020204" pitchFamily="34" charset="0"/>
              <a:buChar char="•"/>
            </a:pPr>
            <a:r>
              <a:rPr lang="en-US" dirty="0"/>
              <a:t>Would I judge other people harshly if they did the same thing? </a:t>
            </a:r>
          </a:p>
          <a:p>
            <a:pPr marL="440301" lvl="1"/>
            <a:r>
              <a:rPr lang="en-US" dirty="0"/>
              <a:t> </a:t>
            </a:r>
          </a:p>
          <a:p>
            <a:pPr marL="605561" lvl="1" indent="-165261">
              <a:buFont typeface="Arial" panose="020B0604020202020204" pitchFamily="34" charset="0"/>
              <a:buChar char="•"/>
            </a:pPr>
            <a:r>
              <a:rPr lang="en-US" dirty="0"/>
              <a:t>Am I judging</a:t>
            </a:r>
            <a:r>
              <a:rPr lang="en-US" baseline="0" dirty="0"/>
              <a:t> myself more harshly than I would judge someone else? </a:t>
            </a:r>
          </a:p>
          <a:p>
            <a:pPr marL="605561" lvl="1" indent="-165261">
              <a:buFont typeface="Arial" panose="020B0604020202020204" pitchFamily="34" charset="0"/>
              <a:buChar char="•"/>
            </a:pPr>
            <a:endParaRPr lang="en-US" baseline="0" dirty="0"/>
          </a:p>
          <a:p>
            <a:pPr marL="165261" indent="-165261" defTabSz="440301">
              <a:buFont typeface="Arial" panose="020B0604020202020204" pitchFamily="34" charset="0"/>
              <a:buChar char="•"/>
              <a:defRPr/>
            </a:pPr>
            <a:r>
              <a:rPr lang="en-US" dirty="0"/>
              <a:t>For example: You missed a foul shot and blame yourself for losing the game.  If a team mate missed a foul shot, would you blame him/her for the entire loss? </a:t>
            </a:r>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14</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2804795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t>Instructions to Participants:</a:t>
            </a:r>
          </a:p>
          <a:p>
            <a:endParaRPr lang="en-US" dirty="0"/>
          </a:p>
          <a:p>
            <a:pPr marL="165261" indent="-165261">
              <a:buFont typeface="Arial" panose="020B0604020202020204" pitchFamily="34" charset="0"/>
              <a:buChar char="•"/>
            </a:pPr>
            <a:r>
              <a:rPr lang="en-US" dirty="0"/>
              <a:t>The third strategy is to get a second opinion--you can always phone a friend. Make sure you as, an unbiased friend who will be able to see the situation objectively. Find out if someone you trust agrees with your thoughts.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Or</a:t>
            </a:r>
            <a:r>
              <a:rPr lang="en-US" baseline="0" dirty="0"/>
              <a:t> </a:t>
            </a:r>
            <a:r>
              <a:rPr lang="en-US" dirty="0"/>
              <a:t>ask the people involved so you can be more accurate about the situation.  </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15</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691998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76D8F-8AEB-0B42-A4B2-EC30708873A7}" type="slidenum">
              <a:rPr lang="en-US" smtClean="0"/>
              <a:t>16</a:t>
            </a:fld>
            <a:endParaRPr lang="en-US" dirty="0"/>
          </a:p>
        </p:txBody>
      </p:sp>
    </p:spTree>
    <p:extLst>
      <p:ext uri="{BB962C8B-B14F-4D97-AF65-F5344CB8AC3E}">
        <p14:creationId xmlns:p14="http://schemas.microsoft.com/office/powerpoint/2010/main" val="1999533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81233" y="2899018"/>
            <a:ext cx="3450240" cy="6208012"/>
          </a:xfrm>
          <a:prstGeom prst="rect">
            <a:avLst/>
          </a:prstGeom>
        </p:spPr>
        <p:txBody>
          <a:bodyPr/>
          <a:lstStyle/>
          <a:p>
            <a:pPr defTabSz="440301">
              <a:defRPr/>
            </a:pPr>
            <a:r>
              <a:rPr lang="en-US" b="1" dirty="0"/>
              <a:t>Instructions to Participants:</a:t>
            </a:r>
          </a:p>
          <a:p>
            <a:endParaRPr lang="en-US" dirty="0"/>
          </a:p>
          <a:p>
            <a:r>
              <a:rPr lang="en-US" dirty="0"/>
              <a:t>In your Participant Guide, there is an activity to help you apply Balance Your Thinking to an event in your own life.</a:t>
            </a:r>
          </a:p>
          <a:p>
            <a:endParaRPr lang="en-US" dirty="0"/>
          </a:p>
          <a:p>
            <a:r>
              <a:rPr lang="en-US" dirty="0"/>
              <a:t>Step 1.</a:t>
            </a:r>
            <a:r>
              <a:rPr lang="en-US" baseline="0" dirty="0"/>
              <a:t> Start out by selecting an event you feel you didn’t handle well. </a:t>
            </a:r>
          </a:p>
          <a:p>
            <a:endParaRPr lang="en-US" baseline="0" dirty="0"/>
          </a:p>
          <a:p>
            <a:r>
              <a:rPr lang="en-US" baseline="0" dirty="0"/>
              <a:t>Step 2. Record your thoughts and your reactions to those thoughts.</a:t>
            </a:r>
          </a:p>
          <a:p>
            <a:endParaRPr lang="en-US" baseline="0" dirty="0"/>
          </a:p>
          <a:p>
            <a:r>
              <a:rPr lang="en-US" baseline="0" dirty="0"/>
              <a:t>Step 3. S</a:t>
            </a:r>
            <a:r>
              <a:rPr lang="en-US" dirty="0"/>
              <a:t>elect a thought that resulted</a:t>
            </a:r>
            <a:r>
              <a:rPr lang="en-US" baseline="0" dirty="0"/>
              <a:t> in an unhelpful reaction, or maybe in hindsight you wished you hadn’t reacted based on</a:t>
            </a:r>
            <a:r>
              <a:rPr lang="en-US" dirty="0"/>
              <a:t>. Check for unbalanced</a:t>
            </a:r>
            <a:r>
              <a:rPr lang="en-US" baseline="0" dirty="0"/>
              <a:t> thinking by examining the evidence,</a:t>
            </a:r>
            <a:r>
              <a:rPr lang="en-US" dirty="0"/>
              <a:t> checking for a double standard, phoning a friend for information and/or</a:t>
            </a:r>
            <a:r>
              <a:rPr lang="en-US" baseline="0" dirty="0"/>
              <a:t> perspective, or asking the individual involved. </a:t>
            </a:r>
            <a:endParaRPr lang="en-US" dirty="0"/>
          </a:p>
          <a:p>
            <a:endParaRPr lang="en-US" dirty="0"/>
          </a:p>
          <a:p>
            <a:r>
              <a:rPr lang="en-US" dirty="0"/>
              <a:t>Step 4. Once you have looked at the bigger picture, determine if you need to revise or ReFrame what you thought based on new evidence. Don’t skip this step- it’s the most important part</a:t>
            </a:r>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17</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803213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6085C7A-9ADA-D54A-93B0-0DBDAC0E10CA}"/>
              </a:ext>
            </a:extLst>
          </p:cNvPr>
          <p:cNvSpPr>
            <a:spLocks noGrp="1"/>
          </p:cNvSpPr>
          <p:nvPr>
            <p:ph type="body" idx="1"/>
          </p:nvPr>
        </p:nvSpPr>
        <p:spPr/>
        <p:txBody>
          <a:bodyPr/>
          <a:lstStyle/>
          <a:p>
            <a:pPr algn="l"/>
            <a:r>
              <a:rPr lang="en-US" b="1" dirty="0"/>
              <a:t>Facilitated Discussion</a:t>
            </a:r>
          </a:p>
          <a:p>
            <a:pPr marL="165261" indent="-165261">
              <a:buFont typeface="Arial" panose="020B0604020202020204" pitchFamily="34" charset="0"/>
              <a:buChar char="•"/>
            </a:pPr>
            <a:r>
              <a:rPr lang="en-US" dirty="0"/>
              <a:t>What about this activity was helpful?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What was challenging?</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How will you use this skill in the future?</a:t>
            </a:r>
          </a:p>
          <a:p>
            <a:endParaRPr lang="en-US" dirty="0"/>
          </a:p>
          <a:p>
            <a:r>
              <a:rPr lang="en-US" b="1" dirty="0"/>
              <a:t>Notes to Trainer:</a:t>
            </a:r>
          </a:p>
          <a:p>
            <a:pPr marL="165261" indent="-165261">
              <a:buFont typeface="Arial" panose="020B0604020202020204" pitchFamily="34" charset="0"/>
              <a:buChar char="•"/>
            </a:pPr>
            <a:r>
              <a:rPr lang="en-US" dirty="0"/>
              <a:t>Have some specific examples tailored for your audience ready to discuss with the participants.  Refer to the MRT example guide for additional examples.</a:t>
            </a:r>
          </a:p>
        </p:txBody>
      </p:sp>
      <p:pic>
        <p:nvPicPr>
          <p:cNvPr id="4" name="Picture 3">
            <a:extLst>
              <a:ext uri="{FF2B5EF4-FFF2-40B4-BE49-F238E27FC236}">
                <a16:creationId xmlns:a16="http://schemas.microsoft.com/office/drawing/2014/main" id="{B0D5124D-6AB9-DB4E-93A1-72A648201A3D}"/>
              </a:ext>
            </a:extLst>
          </p:cNvPr>
          <p:cNvPicPr>
            <a:picLocks noChangeAspect="1"/>
          </p:cNvPicPr>
          <p:nvPr/>
        </p:nvPicPr>
        <p:blipFill>
          <a:blip r:embed="rId3"/>
          <a:stretch>
            <a:fillRect/>
          </a:stretch>
        </p:blipFill>
        <p:spPr>
          <a:xfrm>
            <a:off x="319485" y="184453"/>
            <a:ext cx="3225271" cy="2443994"/>
          </a:xfrm>
          <a:prstGeom prst="rect">
            <a:avLst/>
          </a:prstGeom>
          <a:ln>
            <a:solidFill>
              <a:prstClr val="black"/>
            </a:solidFill>
          </a:ln>
        </p:spPr>
      </p:pic>
      <p:sp>
        <p:nvSpPr>
          <p:cNvPr id="5" name="Slide Number Placeholder 3">
            <a:extLst>
              <a:ext uri="{FF2B5EF4-FFF2-40B4-BE49-F238E27FC236}">
                <a16:creationId xmlns:a16="http://schemas.microsoft.com/office/drawing/2014/main" id="{34D57936-5116-6B4B-B845-9556A211011C}"/>
              </a:ext>
            </a:extLst>
          </p:cNvPr>
          <p:cNvSpPr txBox="1">
            <a:spLocks/>
          </p:cNvSpPr>
          <p:nvPr/>
        </p:nvSpPr>
        <p:spPr>
          <a:xfrm>
            <a:off x="3970938" y="8829967"/>
            <a:ext cx="3037840" cy="464820"/>
          </a:xfrm>
          <a:prstGeom prst="rect">
            <a:avLst/>
          </a:prstGeom>
        </p:spPr>
        <p:txBody>
          <a:bodyPr vert="horz" lIns="88139" tIns="44070" rIns="88139" bIns="44070" rtlCol="0" anchor="b"/>
          <a:lstStyle>
            <a:defPPr>
              <a:defRPr lang="en-US"/>
            </a:defPPr>
            <a:lvl1pPr marL="0" algn="r" defTabSz="456791" rtl="0" eaLnBrk="1" latinLnBrk="0" hangingPunct="1">
              <a:defRPr sz="12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18</a:t>
            </a:fld>
            <a:endParaRPr lang="en-US" dirty="0"/>
          </a:p>
        </p:txBody>
      </p:sp>
    </p:spTree>
    <p:extLst>
      <p:ext uri="{BB962C8B-B14F-4D97-AF65-F5344CB8AC3E}">
        <p14:creationId xmlns:p14="http://schemas.microsoft.com/office/powerpoint/2010/main" val="257203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823E130-FFC2-4555-B4AA-A7185067078E}" type="slidenum">
              <a:rPr lang="en-US" smtClean="0"/>
              <a:pPr>
                <a:defRPr/>
              </a:pPr>
              <a:t>19</a:t>
            </a:fld>
            <a:endParaRPr lang="en-US" dirty="0"/>
          </a:p>
        </p:txBody>
      </p:sp>
    </p:spTree>
    <p:extLst>
      <p:ext uri="{BB962C8B-B14F-4D97-AF65-F5344CB8AC3E}">
        <p14:creationId xmlns:p14="http://schemas.microsoft.com/office/powerpoint/2010/main" val="262358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Balance Your Thinking is a skill that builds on ReFrame</a:t>
            </a:r>
            <a:r>
              <a:rPr lang="en-US" dirty="0">
                <a:sym typeface="Wingdings"/>
              </a:rPr>
              <a:t>.  Sometimes it might be enough for us to examine the connections between our thoughts and reactions, but other times we may need to ask more questions to ensure our thoughts are accurate.</a:t>
            </a:r>
          </a:p>
          <a:p>
            <a:pPr marL="165261" indent="-165261">
              <a:buFont typeface="Arial" panose="020B0604020202020204" pitchFamily="34" charset="0"/>
              <a:buChar char="•"/>
            </a:pPr>
            <a:endParaRPr lang="en-US" dirty="0">
              <a:sym typeface="Wingdings"/>
            </a:endParaRPr>
          </a:p>
          <a:p>
            <a:pPr marL="165261" indent="-165261">
              <a:buFont typeface="Arial" panose="020B0604020202020204" pitchFamily="34" charset="0"/>
              <a:buChar char="•"/>
            </a:pPr>
            <a:r>
              <a:rPr lang="en-US" dirty="0">
                <a:sym typeface="Wingdings"/>
              </a:rPr>
              <a:t>Balance Your Thinking is a skill to ensure you perceive situations accurately, and help you react productively.  </a:t>
            </a:r>
          </a:p>
          <a:p>
            <a:pPr marL="165261" indent="-165261">
              <a:buFont typeface="Arial" panose="020B0604020202020204" pitchFamily="34" charset="0"/>
              <a:buChar char="•"/>
            </a:pPr>
            <a:endParaRPr lang="en-US" dirty="0">
              <a:sym typeface="Wingdings"/>
            </a:endParaRPr>
          </a:p>
          <a:p>
            <a:pPr marL="165261" indent="-165261" defTabSz="440301">
              <a:buFont typeface="Arial" panose="020B0604020202020204" pitchFamily="34" charset="0"/>
              <a:buChar char="•"/>
              <a:defRPr/>
            </a:pPr>
            <a:r>
              <a:rPr lang="en-US" dirty="0"/>
              <a:t>The skill also helps you respond in ways that align with your values and support your goals</a:t>
            </a:r>
          </a:p>
          <a:p>
            <a:pPr marL="165261" indent="-165261" defTabSz="440301">
              <a:buFont typeface="Arial" panose="020B0604020202020204" pitchFamily="34" charset="0"/>
              <a:buChar char="•"/>
              <a:defRPr/>
            </a:pPr>
            <a:endParaRPr lang="en-US" dirty="0">
              <a:sym typeface="Wingdings"/>
            </a:endParaRPr>
          </a:p>
          <a:p>
            <a:pPr marL="165261" indent="-165261">
              <a:buFont typeface="Arial" panose="020B0604020202020204" pitchFamily="34" charset="0"/>
              <a:buChar char="•"/>
            </a:pPr>
            <a:r>
              <a:rPr lang="en-US" dirty="0">
                <a:sym typeface="Wingdings"/>
              </a:rPr>
              <a:t>Think of this skill as a way to look at a situation like a person on the outside looking in, seeing everything and evaluating based on evidence and facts, not a gut feeling or reactions.</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2</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3407533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20</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113645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Our beliefs and thoughts can interfere with our ability to accurately assess a situation.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Sometimes</a:t>
            </a:r>
            <a:r>
              <a:rPr lang="en-US" baseline="0" dirty="0"/>
              <a:t> </a:t>
            </a:r>
            <a:r>
              <a:rPr lang="en-US" dirty="0"/>
              <a:t>we don’t fully consider all the evidence and we make inaccurate judgments about an event. We can focus on the wrong information, miss something valuable, or make assumptions.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The goal of Balance Your Thinking is to help you avoid these cognitive traps so that you can perceive situations accurately.</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We’ll talk about a few cognitive traps that many people can relate to, but generally, these are just examples.  The main goal of this skill is to make sure you can get out of the trap.</a:t>
            </a:r>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3</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118026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r>
              <a:rPr lang="en-US" b="1" dirty="0"/>
              <a:t>Video:</a:t>
            </a:r>
          </a:p>
          <a:p>
            <a:pPr marL="165261" indent="-165261">
              <a:buFont typeface="icomoonjill"/>
              <a:buChar char="+"/>
            </a:pPr>
            <a:endParaRPr lang="en-US" dirty="0"/>
          </a:p>
          <a:p>
            <a:r>
              <a:rPr lang="en-US" dirty="0"/>
              <a:t>Cat and Dinner</a:t>
            </a:r>
          </a:p>
          <a:p>
            <a:endParaRPr lang="en-US" dirty="0"/>
          </a:p>
          <a:p>
            <a:r>
              <a:rPr lang="en-US" dirty="0"/>
              <a:t>Here</a:t>
            </a:r>
            <a:r>
              <a:rPr lang="en-US" baseline="0" dirty="0"/>
              <a:t> is a situation where it might be easy to assume you know what is going on.</a:t>
            </a:r>
          </a:p>
          <a:p>
            <a:endParaRPr lang="en-US" dirty="0"/>
          </a:p>
          <a:p>
            <a:r>
              <a:rPr lang="en-US" dirty="0"/>
              <a:t>http://www.youtube.com/watch?v=MmiwbRXIWvs</a:t>
            </a:r>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4</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1456450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endParaRPr lang="en-US" dirty="0">
              <a:latin typeface="icomoonjill" pitchFamily="2" charset="2"/>
            </a:endParaRPr>
          </a:p>
          <a:p>
            <a:pPr marL="165261" indent="-165261">
              <a:buFont typeface="Arial" panose="020B0604020202020204" pitchFamily="34" charset="0"/>
              <a:buChar char="•"/>
            </a:pPr>
            <a:r>
              <a:rPr lang="en-US" dirty="0">
                <a:latin typeface="+mn-lt"/>
              </a:rPr>
              <a:t>There are many different cognitive traps,</a:t>
            </a:r>
            <a:r>
              <a:rPr lang="en-US" baseline="0" dirty="0">
                <a:latin typeface="+mn-lt"/>
              </a:rPr>
              <a:t> but generally they are all a form of reacting when you don’t have all the information you need, or you aren’t fully considering everything.  </a:t>
            </a:r>
            <a:r>
              <a:rPr lang="en-US" dirty="0">
                <a:latin typeface="+mn-lt"/>
              </a:rPr>
              <a:t>We will discuss each of these cognitive traps</a:t>
            </a:r>
            <a:r>
              <a:rPr lang="en-US" baseline="0" dirty="0">
                <a:latin typeface="+mn-lt"/>
              </a:rPr>
              <a:t> in greater detail, but this isn’t an exhaustive list, and they aren’t mutually exclusive.  You can also be stuck in multiple traps at the same time. </a:t>
            </a:r>
          </a:p>
          <a:p>
            <a:pPr marL="165261" indent="-165261">
              <a:buFont typeface="Arial" panose="020B0604020202020204" pitchFamily="34" charset="0"/>
              <a:buChar char="•"/>
            </a:pPr>
            <a:endParaRPr lang="en-US" baseline="0" dirty="0">
              <a:latin typeface="+mn-lt"/>
            </a:endParaRPr>
          </a:p>
          <a:p>
            <a:r>
              <a:rPr lang="en-US" b="1" baseline="0" dirty="0">
                <a:latin typeface="+mn-lt"/>
              </a:rPr>
              <a:t>Note to Trainer:</a:t>
            </a:r>
          </a:p>
          <a:p>
            <a:pPr marL="165261" indent="-165261">
              <a:buFont typeface="Arial" panose="020B0604020202020204" pitchFamily="34" charset="0"/>
              <a:buChar char="•"/>
            </a:pPr>
            <a:r>
              <a:rPr lang="en-US" baseline="0" dirty="0">
                <a:latin typeface="+mn-lt"/>
              </a:rPr>
              <a:t>If you have time and would like more discussion, you could ask participants how each cognitive trap interferes with performance.  </a:t>
            </a:r>
          </a:p>
          <a:p>
            <a:pPr marL="165261" indent="-165261">
              <a:buFont typeface="Arial" panose="020B0604020202020204" pitchFamily="34" charset="0"/>
              <a:buChar char="•"/>
            </a:pPr>
            <a:r>
              <a:rPr lang="en-US" baseline="0" dirty="0">
                <a:latin typeface="+mn-lt"/>
              </a:rPr>
              <a:t>You do not need to provide a personal example for each of the traps—the key piece of this skill is the understanding of the strategies to get out of the traps.  It is not essential that participants identify whether or not they are in a specific trap.</a:t>
            </a:r>
          </a:p>
          <a:p>
            <a:pPr marL="165261" indent="-165261">
              <a:buFont typeface="Arial" panose="020B0604020202020204" pitchFamily="34" charset="0"/>
              <a:buChar char="•"/>
            </a:pPr>
            <a:endParaRPr lang="en-US" baseline="0" dirty="0">
              <a:latin typeface="+mn-lt"/>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5</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966124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endParaRPr lang="en-US" baseline="0" dirty="0">
              <a:latin typeface="+mn-lt"/>
            </a:endParaRPr>
          </a:p>
          <a:p>
            <a:pPr marL="165261" indent="-165261" defTabSz="440301">
              <a:buFont typeface="Arial" panose="020B0604020202020204" pitchFamily="34" charset="0"/>
              <a:buChar char="•"/>
              <a:defRPr/>
            </a:pPr>
            <a:r>
              <a:rPr lang="en-US" baseline="0" dirty="0">
                <a:latin typeface="+mn-lt"/>
              </a:rPr>
              <a:t>One of the most common cognitive traps is all-or-nothing.  </a:t>
            </a:r>
            <a:r>
              <a:rPr lang="en-US" dirty="0"/>
              <a:t>All-or-nothing thoughts are characterized by absolute terms like always, never, and forever.  It can also be thinking of something as only good or bad, perfect or terrible.  Getting stuck in this cognitive trap can contribute to a sense of</a:t>
            </a:r>
            <a:r>
              <a:rPr lang="en-US" baseline="0" dirty="0"/>
              <a:t> hopelessness. </a:t>
            </a:r>
            <a:r>
              <a:rPr lang="en-US" baseline="0" dirty="0">
                <a:latin typeface="+mn-lt"/>
              </a:rPr>
              <a:t>For example, ‘you ALWAYS leave the lights on” or ‘you NEVER remember your keys.’</a:t>
            </a:r>
            <a:endParaRPr lang="en-US" dirty="0"/>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Few things are ever absolute, and there are generally grey areas.  When we are stuck in this trap, we forget those grey</a:t>
            </a:r>
            <a:r>
              <a:rPr lang="en-US" baseline="0" dirty="0"/>
              <a:t> areas.</a:t>
            </a:r>
            <a:endParaRPr lang="en-US" dirty="0"/>
          </a:p>
          <a:p>
            <a:pPr marL="165261" indent="-165261">
              <a:buFont typeface="Arial" panose="020B0604020202020204" pitchFamily="34" charset="0"/>
              <a:buChar char="•"/>
            </a:pPr>
            <a:endParaRPr lang="en-US" baseline="0" dirty="0">
              <a:latin typeface="+mn-lt"/>
            </a:endParaRPr>
          </a:p>
          <a:p>
            <a:pPr marL="165261" indent="-165261">
              <a:buFont typeface="Arial" panose="020B0604020202020204" pitchFamily="34" charset="0"/>
              <a:buChar char="•"/>
            </a:pPr>
            <a:endParaRPr lang="en-US" baseline="0" dirty="0">
              <a:latin typeface="+mn-lt"/>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6</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2839753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endParaRPr lang="en-US" baseline="0" dirty="0">
              <a:latin typeface="+mn-lt"/>
            </a:endParaRPr>
          </a:p>
          <a:p>
            <a:pPr marL="165261" indent="-165261" defTabSz="440301">
              <a:buFont typeface="Arial" panose="020B0604020202020204" pitchFamily="34" charset="0"/>
              <a:buChar char="•"/>
              <a:defRPr/>
            </a:pPr>
            <a:r>
              <a:rPr lang="en-US" baseline="0" dirty="0">
                <a:latin typeface="+mn-lt"/>
              </a:rPr>
              <a:t>Confirmation bias is when we only find information that supports our existing opinion. </a:t>
            </a:r>
            <a:r>
              <a:rPr lang="en-US" dirty="0"/>
              <a:t>We are attracted to </a:t>
            </a:r>
            <a:r>
              <a:rPr lang="en-US" sz="1000" dirty="0"/>
              <a:t>information that confirms what we already believe. </a:t>
            </a:r>
            <a:r>
              <a:rPr lang="en-US" dirty="0"/>
              <a:t>We search for or interpret information in a way that confirms our existing beliefs and thoughts.  For example, if you believe that a co-worker is difficult to work with, you may only see him or her doing things that confirm that opinion—like being late or making a mistake.  If you have a confirmation bias, you miss the positive things that co-worker may do, such as stay late to work on something, or help someone else.</a:t>
            </a:r>
          </a:p>
          <a:p>
            <a:pPr marL="165261" indent="-165261">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7</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95069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80975"/>
            <a:ext cx="3430587" cy="2574925"/>
          </a:xfrm>
        </p:spPr>
      </p:sp>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defTabSz="440301">
              <a:defRPr/>
            </a:pPr>
            <a:endParaRPr lang="en-US" b="1" dirty="0"/>
          </a:p>
          <a:p>
            <a:pPr marL="165261" indent="-165261">
              <a:buFont typeface="Arial" panose="020B0604020202020204" pitchFamily="34" charset="0"/>
              <a:buChar char="•"/>
            </a:pPr>
            <a:r>
              <a:rPr lang="en-US" dirty="0"/>
              <a:t>Here is a good example of a confirmation bias.  Jimmy Kimmel gives people on the street an iPhone 4S, but tells them it is an iPhone 5.  They</a:t>
            </a:r>
            <a:r>
              <a:rPr lang="en-US" baseline="0" dirty="0"/>
              <a:t> believe that the iPhone 5 is better than the old version, and find evidence to support this belief.  This video is a little outdated now that they’v</a:t>
            </a:r>
            <a:r>
              <a:rPr lang="en-US" dirty="0"/>
              <a:t>e released the iPhone X</a:t>
            </a:r>
            <a:r>
              <a:rPr lang="en-US" baseline="0" dirty="0"/>
              <a:t>, but it still gives you a good sense of how people will search for information that confirms what they already think.</a:t>
            </a:r>
          </a:p>
          <a:p>
            <a:endParaRPr lang="en-US" dirty="0"/>
          </a:p>
          <a:p>
            <a:r>
              <a:rPr lang="en-US" b="1" dirty="0"/>
              <a:t>Video:</a:t>
            </a:r>
          </a:p>
          <a:p>
            <a:r>
              <a:rPr lang="en-US" dirty="0"/>
              <a:t>Jimmy Kimmel</a:t>
            </a:r>
          </a:p>
          <a:p>
            <a:r>
              <a:rPr lang="en-US" dirty="0"/>
              <a:t>http://www.youtube.com/watch?feature=player_embedded&amp;v=rdIWKytq_q4</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8</a:t>
            </a:fld>
            <a:endParaRPr lang="en-US" dirty="0"/>
          </a:p>
        </p:txBody>
      </p:sp>
    </p:spTree>
    <p:extLst>
      <p:ext uri="{BB962C8B-B14F-4D97-AF65-F5344CB8AC3E}">
        <p14:creationId xmlns:p14="http://schemas.microsoft.com/office/powerpoint/2010/main" val="2837415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7173" y="2899018"/>
            <a:ext cx="3450240" cy="6208012"/>
          </a:xfrm>
          <a:prstGeom prst="rect">
            <a:avLst/>
          </a:prstGeom>
        </p:spPr>
        <p:txBody>
          <a:bodyPr/>
          <a:lstStyle/>
          <a:p>
            <a:pPr defTabSz="440301">
              <a:defRPr/>
            </a:pPr>
            <a:r>
              <a:rPr lang="en-US" b="1" dirty="0"/>
              <a:t>Instructions to Participants:</a:t>
            </a:r>
          </a:p>
          <a:p>
            <a:pPr marL="165261" indent="-165261">
              <a:buFont typeface="Arial" panose="020B0604020202020204" pitchFamily="34" charset="0"/>
              <a:buChar char="•"/>
            </a:pPr>
            <a:endParaRPr lang="en-US" baseline="0" dirty="0">
              <a:latin typeface="+mn-lt"/>
            </a:endParaRPr>
          </a:p>
          <a:p>
            <a:pPr marL="165261" indent="-165261">
              <a:buFont typeface="Arial" panose="020B0604020202020204" pitchFamily="34" charset="0"/>
              <a:buChar char="•"/>
            </a:pPr>
            <a:r>
              <a:rPr lang="en-US" dirty="0"/>
              <a:t>Blaming others is when we focus only on other people as the source of your feelings or the cause of events.   For example, </a:t>
            </a:r>
            <a:r>
              <a:rPr lang="en-US" baseline="0" dirty="0">
                <a:latin typeface="+mn-lt"/>
              </a:rPr>
              <a:t>“I couldn’t get to sleep early because my roommate kept me up watching movies.”</a:t>
            </a:r>
          </a:p>
          <a:p>
            <a:pPr marL="165261" indent="-165261">
              <a:buFont typeface="Arial" panose="020B0604020202020204" pitchFamily="34" charset="0"/>
              <a:buChar char="•"/>
            </a:pPr>
            <a:endParaRPr lang="en-US" baseline="0" dirty="0">
              <a:latin typeface="+mn-lt"/>
            </a:endParaRPr>
          </a:p>
          <a:p>
            <a:pPr marL="165261" indent="-165261">
              <a:buFont typeface="Arial" panose="020B0604020202020204" pitchFamily="34" charset="0"/>
              <a:buChar char="•"/>
            </a:pPr>
            <a:r>
              <a:rPr lang="en-US" dirty="0"/>
              <a:t>Blaming yourself is when we only think about</a:t>
            </a:r>
            <a:r>
              <a:rPr lang="en-US" baseline="0" dirty="0"/>
              <a:t> yourself in a situation</a:t>
            </a:r>
            <a:r>
              <a:rPr lang="en-US" dirty="0"/>
              <a:t>, and not seeing the contributions of others.  For example, your supervisor is very quiet, and you assume he or she is upset about your performance</a:t>
            </a:r>
            <a:r>
              <a:rPr lang="en-US" baseline="0" dirty="0"/>
              <a:t>.  Instead, it may be that he or she may be thinking of something unrelated.</a:t>
            </a:r>
          </a:p>
          <a:p>
            <a:pPr marL="165261" indent="-165261">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EB05526C-738D-AB45-8E3C-942B59565119}" type="slidenum">
              <a:rPr lang="en-US" smtClean="0"/>
              <a:pPr/>
              <a:t>9</a:t>
            </a:fld>
            <a:endParaRPr lang="en-US" dirty="0"/>
          </a:p>
        </p:txBody>
      </p:sp>
      <p:sp>
        <p:nvSpPr>
          <p:cNvPr id="13" name="Slide Image Placeholder 12"/>
          <p:cNvSpPr>
            <a:spLocks noGrp="1" noRot="1" noChangeAspect="1"/>
          </p:cNvSpPr>
          <p:nvPr>
            <p:ph type="sldImg"/>
          </p:nvPr>
        </p:nvSpPr>
        <p:spPr>
          <a:xfrm>
            <a:off x="217488" y="180975"/>
            <a:ext cx="3430587" cy="2574925"/>
          </a:xfrm>
        </p:spPr>
      </p:sp>
    </p:spTree>
    <p:extLst>
      <p:ext uri="{BB962C8B-B14F-4D97-AF65-F5344CB8AC3E}">
        <p14:creationId xmlns:p14="http://schemas.microsoft.com/office/powerpoint/2010/main" val="55430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31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10"/>
            <a:ext cx="3008313" cy="4691063"/>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509D5B-8E5F-E243-9644-A109F21E6BC7}"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8451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1" indent="0">
              <a:buNone/>
              <a:defRPr sz="2800"/>
            </a:lvl2pPr>
            <a:lvl3pPr marL="913586" indent="0">
              <a:buNone/>
              <a:defRPr sz="2400"/>
            </a:lvl3pPr>
            <a:lvl4pPr marL="1370375" indent="0">
              <a:buNone/>
              <a:defRPr sz="2000"/>
            </a:lvl4pPr>
            <a:lvl5pPr marL="1827170" indent="0">
              <a:buNone/>
              <a:defRPr sz="2000"/>
            </a:lvl5pPr>
            <a:lvl6pPr marL="2283964" indent="0">
              <a:buNone/>
              <a:defRPr sz="2000"/>
            </a:lvl6pPr>
            <a:lvl7pPr marL="2740758" indent="0">
              <a:buNone/>
              <a:defRPr sz="2000"/>
            </a:lvl7pPr>
            <a:lvl8pPr marL="3197549" indent="0">
              <a:buNone/>
              <a:defRPr sz="2000"/>
            </a:lvl8pPr>
            <a:lvl9pPr marL="3654343" indent="0">
              <a:buNone/>
              <a:defRPr sz="2000"/>
            </a:lvl9pPr>
          </a:lstStyle>
          <a:p>
            <a:endParaRPr lang="en-US" dirty="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D22DA0-BFD8-9240-A86B-9C263495BC5A}"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4587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6C51C6-15C4-F644-A114-9166B7CFB549}"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213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3D9447-9A15-2546-894D-CD80C03846B6}"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62005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1151930"/>
            <a:ext cx="7358063" cy="2321719"/>
          </a:xfrm>
          <a:prstGeom prst="rect">
            <a:avLst/>
          </a:prstGeom>
        </p:spPr>
        <p:txBody>
          <a:bodyPr anchor="b"/>
          <a:lstStyle/>
          <a:p>
            <a:r>
              <a:rPr dirty="0"/>
              <a:t>Title Text</a:t>
            </a:r>
          </a:p>
        </p:txBody>
      </p:sp>
      <p:sp>
        <p:nvSpPr>
          <p:cNvPr id="12" name="Body Level One…"/>
          <p:cNvSpPr txBox="1">
            <a:spLocks noGrp="1"/>
          </p:cNvSpPr>
          <p:nvPr>
            <p:ph type="body" sz="quarter" idx="1"/>
          </p:nvPr>
        </p:nvSpPr>
        <p:spPr>
          <a:xfrm>
            <a:off x="892969" y="3545086"/>
            <a:ext cx="7358063" cy="794742"/>
          </a:xfrm>
          <a:prstGeom prst="rect">
            <a:avLst/>
          </a:prstGeom>
        </p:spPr>
        <p:txBody>
          <a:bodyPr anchor="t"/>
          <a:lstStyle>
            <a:lvl1pPr marL="0" indent="0" algn="ctr">
              <a:spcBef>
                <a:spcPts val="0"/>
              </a:spcBef>
              <a:buSzTx/>
              <a:buNone/>
              <a:defRPr sz="2601"/>
            </a:lvl1pPr>
            <a:lvl2pPr marL="0" indent="160729" algn="ctr">
              <a:spcBef>
                <a:spcPts val="0"/>
              </a:spcBef>
              <a:buSzTx/>
              <a:buNone/>
              <a:defRPr sz="2601"/>
            </a:lvl2pPr>
            <a:lvl3pPr marL="0" indent="321457" algn="ctr">
              <a:spcBef>
                <a:spcPts val="0"/>
              </a:spcBef>
              <a:buSzTx/>
              <a:buNone/>
              <a:defRPr sz="2601"/>
            </a:lvl3pPr>
            <a:lvl4pPr marL="0" indent="482186" algn="ctr">
              <a:spcBef>
                <a:spcPts val="0"/>
              </a:spcBef>
              <a:buSzTx/>
              <a:buNone/>
              <a:defRPr sz="2601"/>
            </a:lvl4pPr>
            <a:lvl5pPr marL="0" indent="642915"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a:t>
            </a:fld>
            <a:endParaRPr dirty="0"/>
          </a:p>
        </p:txBody>
      </p:sp>
    </p:spTree>
    <p:extLst>
      <p:ext uri="{BB962C8B-B14F-4D97-AF65-F5344CB8AC3E}">
        <p14:creationId xmlns:p14="http://schemas.microsoft.com/office/powerpoint/2010/main" val="6107097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atin typeface="Garamond" charset="0"/>
                <a:ea typeface="Garamond" charset="0"/>
                <a:cs typeface="Garamond" charset="0"/>
              </a:defRPr>
            </a:lvl1pPr>
            <a:lvl2pPr>
              <a:defRPr b="0" i="0">
                <a:latin typeface="Garamond" charset="0"/>
                <a:ea typeface="Garamond" charset="0"/>
                <a:cs typeface="Garamond" charset="0"/>
              </a:defRPr>
            </a:lvl2pPr>
            <a:lvl3pPr>
              <a:defRPr b="0" i="0">
                <a:latin typeface="Garamond" charset="0"/>
                <a:ea typeface="Garamond" charset="0"/>
                <a:cs typeface="Garamond" charset="0"/>
              </a:defRPr>
            </a:lvl3pPr>
            <a:lvl4pPr>
              <a:defRPr b="0" i="0">
                <a:latin typeface="Garamond" charset="0"/>
                <a:ea typeface="Garamond" charset="0"/>
                <a:cs typeface="Garamond" charset="0"/>
              </a:defRPr>
            </a:lvl4pPr>
            <a:lvl5pPr>
              <a:defRPr b="0" i="0">
                <a:latin typeface="Garamond" charset="0"/>
                <a:ea typeface="Garamond" charset="0"/>
                <a:cs typeface="Garamon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0E6477-D797-0D46-A432-9199282C04EC}" type="datetime1">
              <a:rPr lang="en-US" smtClean="0"/>
              <a:t>5/6/2019</a:t>
            </a:fld>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396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A818B-49B5-7A46-A10F-2B3150EF4B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16" t="12977" r="19216" b="16903"/>
          <a:stretch/>
        </p:blipFill>
        <p:spPr>
          <a:xfrm>
            <a:off x="3108360" y="4306163"/>
            <a:ext cx="2961766" cy="2096532"/>
          </a:xfrm>
          <a:prstGeom prst="rect">
            <a:avLst/>
          </a:prstGeom>
        </p:spPr>
      </p:pic>
      <p:sp>
        <p:nvSpPr>
          <p:cNvPr id="6" name="TextBox 5">
            <a:extLst>
              <a:ext uri="{FF2B5EF4-FFF2-40B4-BE49-F238E27FC236}">
                <a16:creationId xmlns:a16="http://schemas.microsoft.com/office/drawing/2014/main" id="{817DB5B5-9DCE-AF4A-99CB-FC631237C8AA}"/>
              </a:ext>
            </a:extLst>
          </p:cNvPr>
          <p:cNvSpPr txBox="1"/>
          <p:nvPr userDrawn="1"/>
        </p:nvSpPr>
        <p:spPr>
          <a:xfrm>
            <a:off x="2938719" y="1339121"/>
            <a:ext cx="3301047" cy="369332"/>
          </a:xfrm>
          <a:prstGeom prst="rect">
            <a:avLst/>
          </a:prstGeom>
          <a:solidFill>
            <a:srgbClr val="003046"/>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333494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22959" y="3291089"/>
            <a:ext cx="7772400" cy="1362075"/>
          </a:xfrm>
        </p:spPr>
        <p:txBody>
          <a:bodyPr anchor="t"/>
          <a:lstStyle>
            <a:lvl1pPr algn="ctr">
              <a:defRPr sz="4000" b="1" i="0" cap="none">
                <a:solidFill>
                  <a:schemeClr val="tx1"/>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3058635" y="2778066"/>
            <a:ext cx="3301047" cy="369332"/>
          </a:xfrm>
          <a:prstGeom prst="rect">
            <a:avLst/>
          </a:prstGeom>
          <a:solidFill>
            <a:schemeClr val="tx1"/>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114149677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3124" y="3212712"/>
            <a:ext cx="7772400" cy="1362075"/>
          </a:xfrm>
        </p:spPr>
        <p:txBody>
          <a:bodyPr anchor="t"/>
          <a:lstStyle>
            <a:lvl1pPr algn="ctr">
              <a:defRPr sz="4000" b="1" i="0" cap="none">
                <a:solidFill>
                  <a:schemeClr val="tx2"/>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2918800" y="2725815"/>
            <a:ext cx="3301047" cy="369332"/>
          </a:xfrm>
          <a:prstGeom prst="rect">
            <a:avLst/>
          </a:prstGeom>
          <a:solidFill>
            <a:schemeClr val="tx2"/>
          </a:solidFill>
        </p:spPr>
        <p:txBody>
          <a:bodyPr wrap="square" rtlCol="0" anchor="ctr">
            <a:spAutoFit/>
          </a:bodyPr>
          <a:lstStyle/>
          <a:p>
            <a:pPr algn="ctr"/>
            <a:r>
              <a:rPr lang="en-US" b="1" i="0" dirty="0">
                <a:solidFill>
                  <a:schemeClr val="bg1"/>
                </a:solidFill>
                <a:latin typeface="Avenir Black" panose="02000503020000020003" pitchFamily="2" charset="0"/>
              </a:rPr>
              <a:t>ACTIVITY</a:t>
            </a:r>
          </a:p>
        </p:txBody>
      </p:sp>
    </p:spTree>
    <p:extLst>
      <p:ext uri="{BB962C8B-B14F-4D97-AF65-F5344CB8AC3E}">
        <p14:creationId xmlns:p14="http://schemas.microsoft.com/office/powerpoint/2010/main" val="488214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77D55-D321-6D4D-ACC8-4E1FEC876C7E}" type="datetime1">
              <a:rPr lang="en-US" smtClean="0"/>
              <a:t>5/6/2019</a:t>
            </a:fld>
            <a:endParaRPr lang="en-US" dirty="0"/>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8" name="Straight Connector 7"/>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47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7"/>
            <a:ext cx="4041775"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A4F6E7-8BD1-6E42-AF01-61D98660EA31}" type="datetime1">
              <a:rPr lang="en-US" smtClean="0"/>
              <a:t>5/6/2019</a:t>
            </a:fld>
            <a:endParaRPr lang="en-US" dirty="0"/>
          </a:p>
        </p:txBody>
      </p:sp>
      <p:sp>
        <p:nvSpPr>
          <p:cNvPr id="9" name="Slide Number Placeholder 8"/>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10" name="Straight Connector 9"/>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493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0024C7-42AE-E647-A954-977FAFB58D02}" type="datetime1">
              <a:rPr lang="en-US" smtClean="0"/>
              <a:t>5/6/2019</a:t>
            </a:fld>
            <a:endParaRPr lang="en-US" dirty="0"/>
          </a:p>
        </p:txBody>
      </p:sp>
      <p:sp>
        <p:nvSpPr>
          <p:cNvPr id="5" name="Slide Number Placeholder 4"/>
          <p:cNvSpPr>
            <a:spLocks noGrp="1"/>
          </p:cNvSpPr>
          <p:nvPr>
            <p:ph type="sldNum" sz="quarter" idx="12"/>
          </p:nvPr>
        </p:nvSpPr>
        <p:spPr/>
        <p:txBody>
          <a:bodyPr/>
          <a:lstStyle/>
          <a:p>
            <a:fld id="{86EEA6DE-BC14-4C4E-99EC-19D27E7382D5}" type="slidenum">
              <a:rPr lang="en-US" smtClean="0"/>
              <a:pPr/>
              <a:t>‹#›</a:t>
            </a:fld>
            <a:endParaRPr lang="en-US" dirty="0"/>
          </a:p>
        </p:txBody>
      </p:sp>
      <p:cxnSp>
        <p:nvCxnSpPr>
          <p:cNvPr id="6" name="Straight Connector 5"/>
          <p:cNvCxnSpPr/>
          <p:nvPr userDrawn="1"/>
        </p:nvCxnSpPr>
        <p:spPr>
          <a:xfrm>
            <a:off x="0" y="14478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1295400"/>
            <a:ext cx="9144000" cy="0"/>
          </a:xfrm>
          <a:prstGeom prst="line">
            <a:avLst/>
          </a:prstGeom>
          <a:ln w="63500" cmpd="dbl">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61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16A5F-153F-FA4D-9D09-091733C8D1ED}" type="datetime1">
              <a:rPr lang="en-US" smtClean="0"/>
              <a:t>5/6/2019</a:t>
            </a:fld>
            <a:endParaRPr lang="en-US" dirty="0"/>
          </a:p>
        </p:txBody>
      </p:sp>
      <p:sp>
        <p:nvSpPr>
          <p:cNvPr id="4" name="Slide Number Placeholder 3"/>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419738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9169"/>
            <a:ext cx="8229600" cy="1143000"/>
          </a:xfrm>
          <a:prstGeom prst="rect">
            <a:avLst/>
          </a:prstGeom>
        </p:spPr>
        <p:txBody>
          <a:bodyPr vert="horz" lIns="91357" tIns="45678" rIns="91357" bIns="45678"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357" tIns="45678" rIns="91357" bIns="4567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357" tIns="45678" rIns="91357" bIns="45678" rtlCol="0" anchor="ctr"/>
          <a:lstStyle>
            <a:lvl1pPr algn="l">
              <a:defRPr sz="1200">
                <a:solidFill>
                  <a:schemeClr val="tx1">
                    <a:tint val="75000"/>
                  </a:schemeClr>
                </a:solidFill>
              </a:defRPr>
            </a:lvl1pPr>
          </a:lstStyle>
          <a:p>
            <a:fld id="{4C704443-33DC-9449-A421-3824B4BFA832}" type="datetime1">
              <a:rPr lang="en-US" smtClean="0"/>
              <a:t>5/6/2019</a:t>
            </a:fld>
            <a:endParaRPr lang="en-US" dirty="0"/>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357" tIns="45678" rIns="91357" bIns="45678" rtlCol="0" anchor="ctr"/>
          <a:lstStyle>
            <a:lvl1pPr algn="ctr">
              <a:defRPr sz="1200">
                <a:solidFill>
                  <a:schemeClr val="tx1">
                    <a:tint val="75000"/>
                  </a:schemeClr>
                </a:solidFill>
              </a:defRPr>
            </a:lvl1pPr>
          </a:lstStyle>
          <a:p>
            <a:r>
              <a:rPr lang="en-US" dirty="0"/>
              <a:t>@ TechWerks 2015</a:t>
            </a: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57" tIns="45678" rIns="91357" bIns="45678" rtlCol="0" anchor="ctr"/>
          <a:lstStyle>
            <a:lvl1pPr algn="r">
              <a:defRPr sz="1200">
                <a:solidFill>
                  <a:schemeClr val="tx1">
                    <a:tint val="75000"/>
                  </a:schemeClr>
                </a:solidFill>
              </a:defRPr>
            </a:lvl1p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899308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2"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sldNum="0" hdr="0" ftr="0" dt="0"/>
  <p:txStyles>
    <p:titleStyle>
      <a:lvl1pPr algn="ctr" defTabSz="456791" rtl="0" eaLnBrk="1" latinLnBrk="0" hangingPunct="1">
        <a:spcBef>
          <a:spcPct val="0"/>
        </a:spcBef>
        <a:buNone/>
        <a:defRPr sz="4400" b="1" i="0" kern="12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1pPr>
    </p:titleStyle>
    <p:bodyStyle>
      <a:lvl1pPr marL="342596" indent="-342596" algn="l" defTabSz="456791" rtl="0" eaLnBrk="1" latinLnBrk="0" hangingPunct="1">
        <a:spcBef>
          <a:spcPct val="20000"/>
        </a:spcBef>
        <a:buFont typeface="Arial"/>
        <a:buChar char="•"/>
        <a:defRPr sz="40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1pPr>
      <a:lvl2pPr marL="742288" indent="-285495" algn="l" defTabSz="456791" rtl="0" eaLnBrk="1" latinLnBrk="0" hangingPunct="1">
        <a:spcBef>
          <a:spcPct val="20000"/>
        </a:spcBef>
        <a:buFont typeface="Arial"/>
        <a:buChar char="–"/>
        <a:defRPr sz="36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2pPr>
      <a:lvl3pPr marL="1141981" indent="-228398" algn="l" defTabSz="456791" rtl="0" eaLnBrk="1" latinLnBrk="0" hangingPunct="1">
        <a:spcBef>
          <a:spcPct val="20000"/>
        </a:spcBef>
        <a:buFont typeface="Arial"/>
        <a:buChar char="•"/>
        <a:defRPr sz="32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3pPr>
      <a:lvl4pPr marL="1598774"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4pPr>
      <a:lvl5pPr marL="2055567"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5pPr>
      <a:lvl6pPr marL="2512361" indent="-228398" algn="l" defTabSz="456791" rtl="0" eaLnBrk="1" latinLnBrk="0" hangingPunct="1">
        <a:spcBef>
          <a:spcPct val="20000"/>
        </a:spcBef>
        <a:buFont typeface="Arial"/>
        <a:buChar char="•"/>
        <a:defRPr sz="2000" kern="1200">
          <a:solidFill>
            <a:schemeClr val="tx1"/>
          </a:solidFill>
          <a:latin typeface="+mn-lt"/>
          <a:ea typeface="+mn-ea"/>
          <a:cs typeface="+mn-cs"/>
        </a:defRPr>
      </a:lvl6pPr>
      <a:lvl7pPr marL="2969154" indent="-228398" algn="l" defTabSz="456791" rtl="0" eaLnBrk="1" latinLnBrk="0" hangingPunct="1">
        <a:spcBef>
          <a:spcPct val="20000"/>
        </a:spcBef>
        <a:buFont typeface="Arial"/>
        <a:buChar char="•"/>
        <a:defRPr sz="2000" kern="1200">
          <a:solidFill>
            <a:schemeClr val="tx1"/>
          </a:solidFill>
          <a:latin typeface="+mn-lt"/>
          <a:ea typeface="+mn-ea"/>
          <a:cs typeface="+mn-cs"/>
        </a:defRPr>
      </a:lvl7pPr>
      <a:lvl8pPr marL="3425945" indent="-228398" algn="l" defTabSz="456791" rtl="0" eaLnBrk="1" latinLnBrk="0" hangingPunct="1">
        <a:spcBef>
          <a:spcPct val="20000"/>
        </a:spcBef>
        <a:buFont typeface="Arial"/>
        <a:buChar char="•"/>
        <a:defRPr sz="2000" kern="1200">
          <a:solidFill>
            <a:schemeClr val="tx1"/>
          </a:solidFill>
          <a:latin typeface="+mn-lt"/>
          <a:ea typeface="+mn-ea"/>
          <a:cs typeface="+mn-cs"/>
        </a:defRPr>
      </a:lvl8pPr>
      <a:lvl9pPr marL="3882738" indent="-228398" algn="l" defTabSz="4567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85DE6B-EC1E-334A-BFDB-EFEB52D5E7D6}"/>
              </a:ext>
            </a:extLst>
          </p:cNvPr>
          <p:cNvSpPr txBox="1"/>
          <p:nvPr/>
        </p:nvSpPr>
        <p:spPr>
          <a:xfrm>
            <a:off x="2921476" y="1816260"/>
            <a:ext cx="3301047" cy="2123658"/>
          </a:xfrm>
          <a:prstGeom prst="rect">
            <a:avLst/>
          </a:prstGeom>
          <a:noFill/>
        </p:spPr>
        <p:txBody>
          <a:bodyPr wrap="square" rtlCol="0">
            <a:spAutoFit/>
          </a:bodyPr>
          <a:lstStyle/>
          <a:p>
            <a:pPr algn="ctr"/>
            <a:r>
              <a:rPr lang="en-US" sz="4400" b="1" i="0" dirty="0">
                <a:latin typeface="Avenir Black" panose="02000503020000020003" pitchFamily="2" charset="0"/>
              </a:rPr>
              <a:t>Balance Your Thinking</a:t>
            </a:r>
          </a:p>
        </p:txBody>
      </p:sp>
    </p:spTree>
    <p:extLst>
      <p:ext uri="{BB962C8B-B14F-4D97-AF65-F5344CB8AC3E}">
        <p14:creationId xmlns:p14="http://schemas.microsoft.com/office/powerpoint/2010/main" val="850784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8844" y="1744980"/>
            <a:ext cx="7208520" cy="4114483"/>
          </a:xfrm>
        </p:spPr>
        <p:txBody>
          <a:bodyPr/>
          <a:lstStyle/>
          <a:p>
            <a:r>
              <a:rPr lang="en-US" dirty="0"/>
              <a:t>Two forms:</a:t>
            </a:r>
          </a:p>
          <a:p>
            <a:pPr lvl="1"/>
            <a:r>
              <a:rPr lang="en-US" dirty="0"/>
              <a:t>Assuming you know what the other person is thinking, or</a:t>
            </a:r>
          </a:p>
          <a:p>
            <a:pPr lvl="1"/>
            <a:r>
              <a:rPr lang="en-US" dirty="0"/>
              <a:t>Expecting another person to know what you are thinking</a:t>
            </a:r>
          </a:p>
          <a:p>
            <a:endParaRPr lang="en-US" dirty="0"/>
          </a:p>
        </p:txBody>
      </p:sp>
      <p:sp>
        <p:nvSpPr>
          <p:cNvPr id="5" name="TextBox 4"/>
          <p:cNvSpPr txBox="1"/>
          <p:nvPr/>
        </p:nvSpPr>
        <p:spPr>
          <a:xfrm>
            <a:off x="7276918" y="6515348"/>
            <a:ext cx="1205378" cy="369332"/>
          </a:xfrm>
          <a:prstGeom prst="rect">
            <a:avLst/>
          </a:prstGeom>
          <a:noFill/>
        </p:spPr>
        <p:txBody>
          <a:bodyPr wrap="none" lIns="91432" tIns="45716" rIns="91432" bIns="45716" rtlCol="0">
            <a:spAutoFit/>
          </a:bodyPr>
          <a:lstStyle/>
          <a:p>
            <a:r>
              <a:rPr lang="en-US" dirty="0"/>
              <a:t>Beck, 1995</a:t>
            </a:r>
          </a:p>
        </p:txBody>
      </p:sp>
      <p:sp>
        <p:nvSpPr>
          <p:cNvPr id="7" name="Title 1">
            <a:extLst>
              <a:ext uri="{FF2B5EF4-FFF2-40B4-BE49-F238E27FC236}">
                <a16:creationId xmlns:a16="http://schemas.microsoft.com/office/drawing/2014/main" id="{D9D5C4B9-198F-4948-A592-355789EE7178}"/>
              </a:ext>
            </a:extLst>
          </p:cNvPr>
          <p:cNvSpPr>
            <a:spLocks noGrp="1"/>
          </p:cNvSpPr>
          <p:nvPr>
            <p:ph type="title"/>
          </p:nvPr>
        </p:nvSpPr>
        <p:spPr>
          <a:xfrm>
            <a:off x="457200" y="274038"/>
            <a:ext cx="8229600" cy="1143000"/>
          </a:xfrm>
        </p:spPr>
        <p:txBody>
          <a:bodyPr>
            <a:normAutofit/>
          </a:bodyPr>
          <a:lstStyle/>
          <a:p>
            <a:r>
              <a:rPr lang="en-US" dirty="0"/>
              <a:t>Mind reading</a:t>
            </a:r>
          </a:p>
        </p:txBody>
      </p:sp>
    </p:spTree>
    <p:extLst>
      <p:ext uri="{BB962C8B-B14F-4D97-AF65-F5344CB8AC3E}">
        <p14:creationId xmlns:p14="http://schemas.microsoft.com/office/powerpoint/2010/main" val="1074433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mind reading.jpg"/>
          <p:cNvPicPr>
            <a:picLocks noChangeAspect="1"/>
          </p:cNvPicPr>
          <p:nvPr/>
        </p:nvPicPr>
        <p:blipFill rotWithShape="1">
          <a:blip r:embed="rId3" cstate="print"/>
          <a:srcRect b="3311"/>
          <a:stretch/>
        </p:blipFill>
        <p:spPr>
          <a:xfrm>
            <a:off x="12551" y="72085"/>
            <a:ext cx="9196762" cy="6698830"/>
          </a:xfrm>
          <a:prstGeom prst="rect">
            <a:avLst/>
          </a:prstGeom>
        </p:spPr>
      </p:pic>
    </p:spTree>
    <p:extLst>
      <p:ext uri="{BB962C8B-B14F-4D97-AF65-F5344CB8AC3E}">
        <p14:creationId xmlns:p14="http://schemas.microsoft.com/office/powerpoint/2010/main" val="1955698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8DE4-AF6B-0646-BFA6-5D6C86AFF3D8}"/>
              </a:ext>
            </a:extLst>
          </p:cNvPr>
          <p:cNvSpPr>
            <a:spLocks noGrp="1"/>
          </p:cNvSpPr>
          <p:nvPr>
            <p:ph type="title"/>
          </p:nvPr>
        </p:nvSpPr>
        <p:spPr/>
        <p:txBody>
          <a:bodyPr>
            <a:normAutofit/>
          </a:bodyPr>
          <a:lstStyle/>
          <a:p>
            <a:r>
              <a:rPr lang="en-US" dirty="0"/>
              <a:t>Balance Your Thinking</a:t>
            </a:r>
          </a:p>
        </p:txBody>
      </p:sp>
      <p:sp>
        <p:nvSpPr>
          <p:cNvPr id="3" name="Rectangle 2">
            <a:extLst>
              <a:ext uri="{FF2B5EF4-FFF2-40B4-BE49-F238E27FC236}">
                <a16:creationId xmlns:a16="http://schemas.microsoft.com/office/drawing/2014/main" id="{5031B88D-23EF-D840-AEBE-718BCD1C90DB}"/>
              </a:ext>
            </a:extLst>
          </p:cNvPr>
          <p:cNvSpPr/>
          <p:nvPr/>
        </p:nvSpPr>
        <p:spPr>
          <a:xfrm>
            <a:off x="457200" y="1302170"/>
            <a:ext cx="7827818" cy="4524315"/>
          </a:xfrm>
          <a:prstGeom prst="rect">
            <a:avLst/>
          </a:prstGeom>
        </p:spPr>
        <p:txBody>
          <a:bodyPr wrap="square">
            <a:spAutoFit/>
          </a:bodyPr>
          <a:lstStyle/>
          <a:p>
            <a:r>
              <a:rPr lang="en-US" sz="3600" dirty="0">
                <a:latin typeface="Garamond" panose="02020404030301010803" pitchFamily="18" charset="0"/>
              </a:rPr>
              <a:t>If you are stuck in a trap, there are three ways to Balance Your Thinking:</a:t>
            </a:r>
          </a:p>
          <a:p>
            <a:endParaRPr lang="en-US" sz="3600" dirty="0">
              <a:latin typeface="Garamond" panose="02020404030301010803" pitchFamily="18" charset="0"/>
            </a:endParaRPr>
          </a:p>
          <a:p>
            <a:pPr marL="912813" lvl="1" indent="-455613">
              <a:buAutoNum type="arabicPeriod"/>
            </a:pPr>
            <a:r>
              <a:rPr lang="en-US" sz="3600" dirty="0">
                <a:latin typeface="Garamond" panose="02020404030301010803" pitchFamily="18" charset="0"/>
              </a:rPr>
              <a:t>Examine the evidence</a:t>
            </a:r>
          </a:p>
          <a:p>
            <a:pPr marL="1200150" lvl="1" indent="-742950">
              <a:buFont typeface="+mj-lt"/>
              <a:buAutoNum type="arabicPeriod"/>
            </a:pPr>
            <a:endParaRPr lang="en-US" sz="3600" dirty="0">
              <a:latin typeface="Garamond" panose="02020404030301010803" pitchFamily="18" charset="0"/>
            </a:endParaRPr>
          </a:p>
          <a:p>
            <a:pPr marL="911225" lvl="1" indent="-454025">
              <a:buFont typeface="+mj-lt"/>
              <a:buAutoNum type="arabicPeriod"/>
            </a:pPr>
            <a:r>
              <a:rPr lang="en-US" sz="3600" dirty="0">
                <a:latin typeface="Garamond" panose="02020404030301010803" pitchFamily="18" charset="0"/>
              </a:rPr>
              <a:t>Check for a Double-standard</a:t>
            </a:r>
          </a:p>
          <a:p>
            <a:pPr marL="1200150" lvl="1" indent="-742950">
              <a:buFont typeface="+mj-lt"/>
              <a:buAutoNum type="arabicPeriod"/>
            </a:pPr>
            <a:endParaRPr lang="en-US" sz="3600" dirty="0">
              <a:latin typeface="Garamond" panose="02020404030301010803" pitchFamily="18" charset="0"/>
            </a:endParaRPr>
          </a:p>
          <a:p>
            <a:pPr marL="911225" lvl="1" indent="-454025">
              <a:buFont typeface="+mj-lt"/>
              <a:buAutoNum type="arabicPeriod"/>
            </a:pPr>
            <a:r>
              <a:rPr lang="en-US" sz="3600" dirty="0">
                <a:latin typeface="Garamond" panose="02020404030301010803" pitchFamily="18" charset="0"/>
              </a:rPr>
              <a:t> Phone-a-friend or ASK</a:t>
            </a:r>
          </a:p>
        </p:txBody>
      </p:sp>
    </p:spTree>
    <p:extLst>
      <p:ext uri="{BB962C8B-B14F-4D97-AF65-F5344CB8AC3E}">
        <p14:creationId xmlns:p14="http://schemas.microsoft.com/office/powerpoint/2010/main" val="2762414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678"/>
            <a:ext cx="8229600" cy="1143000"/>
          </a:xfrm>
        </p:spPr>
        <p:txBody>
          <a:bodyPr>
            <a:normAutofit/>
          </a:bodyPr>
          <a:lstStyle/>
          <a:p>
            <a:r>
              <a:rPr lang="en-US" dirty="0"/>
              <a:t>Strategy: Examine the Evidence</a:t>
            </a:r>
          </a:p>
        </p:txBody>
      </p:sp>
      <p:sp>
        <p:nvSpPr>
          <p:cNvPr id="3" name="Content Placeholder 2"/>
          <p:cNvSpPr>
            <a:spLocks noGrp="1"/>
          </p:cNvSpPr>
          <p:nvPr>
            <p:ph idx="1"/>
          </p:nvPr>
        </p:nvSpPr>
        <p:spPr>
          <a:xfrm>
            <a:off x="457200" y="1828800"/>
            <a:ext cx="8229600" cy="4297363"/>
          </a:xfrm>
        </p:spPr>
        <p:txBody>
          <a:bodyPr>
            <a:normAutofit/>
          </a:bodyPr>
          <a:lstStyle/>
          <a:p>
            <a:pPr marL="0" indent="0">
              <a:buNone/>
            </a:pPr>
            <a:r>
              <a:rPr lang="en-US" b="1" dirty="0"/>
              <a:t>Examine the evidence</a:t>
            </a:r>
            <a:r>
              <a:rPr lang="en-US" dirty="0"/>
              <a:t>: </a:t>
            </a:r>
          </a:p>
          <a:p>
            <a:pPr marL="914042" lvl="1" indent="-514350"/>
            <a:r>
              <a:rPr lang="en-US" dirty="0"/>
              <a:t>Is there any evidence to support this thought?  </a:t>
            </a:r>
          </a:p>
          <a:p>
            <a:pPr marL="914042" lvl="1" indent="-514350"/>
            <a:r>
              <a:rPr lang="en-US" dirty="0"/>
              <a:t>Is there any evidence to challenge this thought?  </a:t>
            </a:r>
          </a:p>
          <a:p>
            <a:pPr marL="914042" lvl="1" indent="-514350"/>
            <a:r>
              <a:rPr lang="en-US" dirty="0"/>
              <a:t>Am I missing any information?</a:t>
            </a:r>
          </a:p>
          <a:p>
            <a:endParaRPr lang="en-US" dirty="0"/>
          </a:p>
        </p:txBody>
      </p:sp>
    </p:spTree>
    <p:extLst>
      <p:ext uri="{BB962C8B-B14F-4D97-AF65-F5344CB8AC3E}">
        <p14:creationId xmlns:p14="http://schemas.microsoft.com/office/powerpoint/2010/main" val="833270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260"/>
            <a:ext cx="8229600" cy="1143000"/>
          </a:xfrm>
        </p:spPr>
        <p:txBody>
          <a:bodyPr>
            <a:normAutofit fontScale="90000"/>
          </a:bodyPr>
          <a:lstStyle/>
          <a:p>
            <a:r>
              <a:rPr lang="en-US" dirty="0"/>
              <a:t>Strategy: Check for a Double-Standard</a:t>
            </a:r>
          </a:p>
        </p:txBody>
      </p:sp>
      <p:sp>
        <p:nvSpPr>
          <p:cNvPr id="3" name="Content Placeholder 2"/>
          <p:cNvSpPr>
            <a:spLocks noGrp="1"/>
          </p:cNvSpPr>
          <p:nvPr>
            <p:ph idx="1"/>
          </p:nvPr>
        </p:nvSpPr>
        <p:spPr>
          <a:xfrm>
            <a:off x="457200" y="1813560"/>
            <a:ext cx="8229600" cy="4312603"/>
          </a:xfrm>
        </p:spPr>
        <p:txBody>
          <a:bodyPr/>
          <a:lstStyle/>
          <a:p>
            <a:pPr marL="0" lvl="1" indent="0">
              <a:buNone/>
            </a:pPr>
            <a:r>
              <a:rPr lang="en-US" sz="4000" b="1" dirty="0"/>
              <a:t>Check for a double-standard</a:t>
            </a:r>
            <a:r>
              <a:rPr lang="en-US" sz="4000" dirty="0"/>
              <a:t>: </a:t>
            </a:r>
          </a:p>
          <a:p>
            <a:pPr marL="914042" lvl="1" indent="-514350"/>
            <a:r>
              <a:rPr lang="en-US" dirty="0"/>
              <a:t>Would I judge other people as harshly if they did the same thing?  </a:t>
            </a:r>
          </a:p>
          <a:p>
            <a:pPr marL="914042" lvl="1" indent="-514350"/>
            <a:r>
              <a:rPr lang="en-US" dirty="0"/>
              <a:t>Am I judging myself more harshly than I would judge someone else?</a:t>
            </a:r>
          </a:p>
        </p:txBody>
      </p:sp>
    </p:spTree>
    <p:extLst>
      <p:ext uri="{BB962C8B-B14F-4D97-AF65-F5344CB8AC3E}">
        <p14:creationId xmlns:p14="http://schemas.microsoft.com/office/powerpoint/2010/main" val="222934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679"/>
            <a:ext cx="8229600" cy="1143000"/>
          </a:xfrm>
        </p:spPr>
        <p:txBody>
          <a:bodyPr>
            <a:normAutofit/>
          </a:bodyPr>
          <a:lstStyle/>
          <a:p>
            <a:r>
              <a:rPr lang="en-US" dirty="0"/>
              <a:t>Strategy: Phone a Friend or Ask</a:t>
            </a:r>
          </a:p>
        </p:txBody>
      </p:sp>
      <p:sp>
        <p:nvSpPr>
          <p:cNvPr id="3" name="Content Placeholder 2"/>
          <p:cNvSpPr>
            <a:spLocks noGrp="1"/>
          </p:cNvSpPr>
          <p:nvPr>
            <p:ph idx="1"/>
          </p:nvPr>
        </p:nvSpPr>
        <p:spPr>
          <a:xfrm>
            <a:off x="457200" y="1874520"/>
            <a:ext cx="8229600" cy="4251643"/>
          </a:xfrm>
        </p:spPr>
        <p:txBody>
          <a:bodyPr/>
          <a:lstStyle/>
          <a:p>
            <a:pPr marL="0" lvl="1" indent="0">
              <a:buNone/>
            </a:pPr>
            <a:r>
              <a:rPr lang="en-US" sz="4000" b="1" dirty="0"/>
              <a:t>Phone a friend or ask: </a:t>
            </a:r>
          </a:p>
          <a:p>
            <a:pPr marL="457200" lvl="1" indent="0">
              <a:buNone/>
            </a:pPr>
            <a:r>
              <a:rPr lang="en-US" dirty="0"/>
              <a:t>- Find out if someone </a:t>
            </a:r>
            <a:r>
              <a:rPr lang="en-US" b="1" i="1" dirty="0"/>
              <a:t>unbiased</a:t>
            </a:r>
            <a:r>
              <a:rPr lang="en-US" dirty="0"/>
              <a:t> agrees with your thoughts</a:t>
            </a:r>
          </a:p>
          <a:p>
            <a:pPr marL="457200" lvl="1" indent="0">
              <a:buNone/>
            </a:pPr>
            <a:r>
              <a:rPr lang="en-US" dirty="0"/>
              <a:t>- Ask the person(s) involved</a:t>
            </a:r>
          </a:p>
          <a:p>
            <a:pPr marL="0" indent="0">
              <a:buNone/>
            </a:pPr>
            <a:endParaRPr lang="en-US" dirty="0"/>
          </a:p>
        </p:txBody>
      </p:sp>
    </p:spTree>
    <p:extLst>
      <p:ext uri="{BB962C8B-B14F-4D97-AF65-F5344CB8AC3E}">
        <p14:creationId xmlns:p14="http://schemas.microsoft.com/office/powerpoint/2010/main" val="3469217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5914EA-19E1-0548-8158-7E9076711355}"/>
              </a:ext>
            </a:extLst>
          </p:cNvPr>
          <p:cNvSpPr>
            <a:spLocks noGrp="1"/>
          </p:cNvSpPr>
          <p:nvPr>
            <p:ph type="title"/>
          </p:nvPr>
        </p:nvSpPr>
        <p:spPr/>
        <p:txBody>
          <a:bodyPr/>
          <a:lstStyle/>
          <a:p>
            <a:r>
              <a:rPr lang="en-US" dirty="0"/>
              <a:t>Balance Your Thinking</a:t>
            </a:r>
          </a:p>
        </p:txBody>
      </p:sp>
    </p:spTree>
    <p:extLst>
      <p:ext uri="{BB962C8B-B14F-4D97-AF65-F5344CB8AC3E}">
        <p14:creationId xmlns:p14="http://schemas.microsoft.com/office/powerpoint/2010/main" val="3082079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54" y="139013"/>
            <a:ext cx="8212946" cy="1143000"/>
          </a:xfrm>
        </p:spPr>
        <p:txBody>
          <a:bodyPr>
            <a:normAutofit/>
          </a:bodyPr>
          <a:lstStyle/>
          <a:p>
            <a:r>
              <a:rPr lang="en-US" dirty="0"/>
              <a:t>Activity: Balance Your Thinking</a:t>
            </a:r>
            <a:br>
              <a:rPr lang="en-US" dirty="0"/>
            </a:br>
            <a:endParaRPr lang="en-US" sz="2200" dirty="0"/>
          </a:p>
        </p:txBody>
      </p:sp>
      <p:sp>
        <p:nvSpPr>
          <p:cNvPr id="3" name="Content Placeholder 2"/>
          <p:cNvSpPr>
            <a:spLocks noGrp="1"/>
          </p:cNvSpPr>
          <p:nvPr>
            <p:ph idx="1"/>
          </p:nvPr>
        </p:nvSpPr>
        <p:spPr>
          <a:xfrm>
            <a:off x="318030" y="1282013"/>
            <a:ext cx="8689326" cy="5401815"/>
          </a:xfrm>
        </p:spPr>
        <p:txBody>
          <a:bodyPr>
            <a:normAutofit/>
          </a:bodyPr>
          <a:lstStyle/>
          <a:p>
            <a:pPr marL="0" indent="0">
              <a:buNone/>
            </a:pPr>
            <a:r>
              <a:rPr lang="en-US" sz="3200" b="1" dirty="0">
                <a:solidFill>
                  <a:srgbClr val="000000"/>
                </a:solidFill>
              </a:rPr>
              <a:t>Step 1: </a:t>
            </a:r>
            <a:r>
              <a:rPr lang="en-US" sz="3200" dirty="0">
                <a:solidFill>
                  <a:srgbClr val="000000"/>
                </a:solidFill>
              </a:rPr>
              <a:t>Select an event you feel you didn’t handle well</a:t>
            </a:r>
          </a:p>
          <a:p>
            <a:pPr marL="0" indent="0">
              <a:buNone/>
            </a:pPr>
            <a:r>
              <a:rPr lang="en-US" sz="3200" b="1" dirty="0">
                <a:solidFill>
                  <a:srgbClr val="000000"/>
                </a:solidFill>
              </a:rPr>
              <a:t>Step 2: </a:t>
            </a:r>
            <a:r>
              <a:rPr lang="en-US" sz="3200" dirty="0">
                <a:solidFill>
                  <a:srgbClr val="000000"/>
                </a:solidFill>
              </a:rPr>
              <a:t>Record your thoughts and reactions</a:t>
            </a:r>
          </a:p>
          <a:p>
            <a:pPr marL="0" indent="0">
              <a:buNone/>
            </a:pPr>
            <a:r>
              <a:rPr lang="en-US" sz="3200" b="1" dirty="0">
                <a:solidFill>
                  <a:srgbClr val="000000"/>
                </a:solidFill>
              </a:rPr>
              <a:t>Step 3: </a:t>
            </a:r>
            <a:r>
              <a:rPr lang="en-US" sz="3200" dirty="0">
                <a:solidFill>
                  <a:srgbClr val="000000"/>
                </a:solidFill>
              </a:rPr>
              <a:t>Select a thought that resulted in an unhelpful reaction.  Then, Balance Your Thinking:</a:t>
            </a:r>
          </a:p>
          <a:p>
            <a:pPr marL="1027113" lvl="2" indent="-330200" defTabSz="981075">
              <a:lnSpc>
                <a:spcPct val="70000"/>
              </a:lnSpc>
            </a:pPr>
            <a:r>
              <a:rPr lang="en-US" dirty="0">
                <a:solidFill>
                  <a:srgbClr val="000000"/>
                </a:solidFill>
              </a:rPr>
              <a:t>Examine the evidence</a:t>
            </a:r>
          </a:p>
          <a:p>
            <a:pPr marL="1027113" lvl="2" indent="-330200" defTabSz="981075">
              <a:lnSpc>
                <a:spcPct val="70000"/>
              </a:lnSpc>
            </a:pPr>
            <a:r>
              <a:rPr lang="en-US" dirty="0">
                <a:solidFill>
                  <a:srgbClr val="000000"/>
                </a:solidFill>
              </a:rPr>
              <a:t>Check for a Double-standard</a:t>
            </a:r>
          </a:p>
          <a:p>
            <a:pPr marL="1027113" lvl="2" indent="-330200" defTabSz="981075">
              <a:lnSpc>
                <a:spcPct val="70000"/>
              </a:lnSpc>
            </a:pPr>
            <a:r>
              <a:rPr lang="en-US" dirty="0">
                <a:solidFill>
                  <a:srgbClr val="000000"/>
                </a:solidFill>
              </a:rPr>
              <a:t>Phone a friend/ask</a:t>
            </a:r>
          </a:p>
          <a:p>
            <a:pPr marL="1027113" lvl="2" indent="-330200" defTabSz="981075">
              <a:lnSpc>
                <a:spcPct val="70000"/>
              </a:lnSpc>
            </a:pPr>
            <a:endParaRPr lang="en-US" b="1" dirty="0">
              <a:solidFill>
                <a:srgbClr val="000000"/>
              </a:solidFill>
            </a:endParaRPr>
          </a:p>
          <a:p>
            <a:pPr marL="0" lvl="2" indent="0">
              <a:lnSpc>
                <a:spcPct val="70000"/>
              </a:lnSpc>
              <a:buNone/>
            </a:pPr>
            <a:r>
              <a:rPr lang="en-US" b="1" dirty="0">
                <a:solidFill>
                  <a:srgbClr val="000000"/>
                </a:solidFill>
              </a:rPr>
              <a:t>Step 4: </a:t>
            </a:r>
            <a:r>
              <a:rPr lang="en-US" dirty="0">
                <a:solidFill>
                  <a:srgbClr val="000000"/>
                </a:solidFill>
              </a:rPr>
              <a:t>Do you need to ReFrame your thoughts based on the new evidence</a:t>
            </a:r>
            <a:r>
              <a:rPr lang="en-US" sz="3600" dirty="0">
                <a:solidFill>
                  <a:srgbClr val="000000"/>
                </a:solidFill>
              </a:rPr>
              <a:t>? </a:t>
            </a:r>
            <a:r>
              <a:rPr lang="en-US" dirty="0">
                <a:solidFill>
                  <a:srgbClr val="000000"/>
                </a:solidFill>
              </a:rPr>
              <a:t>What might you do differently next time?</a:t>
            </a:r>
          </a:p>
        </p:txBody>
      </p:sp>
    </p:spTree>
    <p:extLst>
      <p:ext uri="{BB962C8B-B14F-4D97-AF65-F5344CB8AC3E}">
        <p14:creationId xmlns:p14="http://schemas.microsoft.com/office/powerpoint/2010/main" val="3878255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857998" y="1739721"/>
            <a:ext cx="7428003" cy="423782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r>
              <a:rPr lang="en-US" sz="3867" dirty="0">
                <a:solidFill>
                  <a:srgbClr val="003046"/>
                </a:solidFill>
                <a:latin typeface="Avenir Roman" panose="02000503020000020003" pitchFamily="2" charset="0"/>
              </a:rPr>
              <a:t>What was helpful?</a:t>
            </a:r>
          </a:p>
          <a:p>
            <a:pPr algn="ctr"/>
            <a:endParaRPr lang="en-US" sz="3867" dirty="0">
              <a:solidFill>
                <a:srgbClr val="003046"/>
              </a:solidFill>
              <a:latin typeface="Avenir Roman" panose="02000503020000020003" pitchFamily="2" charset="0"/>
            </a:endParaRPr>
          </a:p>
          <a:p>
            <a:pPr algn="ctr"/>
            <a:r>
              <a:rPr lang="en-US" sz="3867" dirty="0">
                <a:solidFill>
                  <a:srgbClr val="003046"/>
                </a:solidFill>
                <a:latin typeface="Avenir Roman" panose="02000503020000020003" pitchFamily="2" charset="0"/>
              </a:rPr>
              <a:t>What was challenging?</a:t>
            </a:r>
          </a:p>
          <a:p>
            <a:pPr algn="ctr"/>
            <a:endParaRPr lang="en-US" sz="3867" dirty="0">
              <a:solidFill>
                <a:srgbClr val="003046"/>
              </a:solidFill>
              <a:latin typeface="Avenir Roman" panose="02000503020000020003" pitchFamily="2" charset="0"/>
            </a:endParaRPr>
          </a:p>
          <a:p>
            <a:pPr algn="ctr"/>
            <a:r>
              <a:rPr lang="en-US" sz="3867" dirty="0">
                <a:solidFill>
                  <a:srgbClr val="002060"/>
                </a:solidFill>
                <a:latin typeface="Avenir Roman" panose="02000503020000020003" pitchFamily="2" charset="0"/>
              </a:rPr>
              <a:t>How will you use this skill in the future?</a:t>
            </a:r>
          </a:p>
          <a:p>
            <a:pPr algn="ctr"/>
            <a:endParaRPr lang="en-US" sz="3867" dirty="0">
              <a:solidFill>
                <a:srgbClr val="003046"/>
              </a:solidFill>
            </a:endParaRPr>
          </a:p>
        </p:txBody>
      </p:sp>
      <p:sp>
        <p:nvSpPr>
          <p:cNvPr id="3" name="Title 1">
            <a:extLst>
              <a:ext uri="{FF2B5EF4-FFF2-40B4-BE49-F238E27FC236}">
                <a16:creationId xmlns:a16="http://schemas.microsoft.com/office/drawing/2014/main" id="{1319BAB7-55ED-794A-8DF5-282C34BF7054}"/>
              </a:ext>
            </a:extLst>
          </p:cNvPr>
          <p:cNvSpPr>
            <a:spLocks noGrp="1"/>
          </p:cNvSpPr>
          <p:nvPr>
            <p:ph type="title"/>
          </p:nvPr>
        </p:nvSpPr>
        <p:spPr>
          <a:xfrm>
            <a:off x="0" y="255422"/>
            <a:ext cx="9144000" cy="1143000"/>
          </a:xfrm>
        </p:spPr>
        <p:txBody>
          <a:bodyPr>
            <a:normAutofit/>
          </a:bodyPr>
          <a:lstStyle/>
          <a:p>
            <a:r>
              <a:rPr lang="en-US" dirty="0"/>
              <a:t>Debrief</a:t>
            </a:r>
          </a:p>
        </p:txBody>
      </p:sp>
    </p:spTree>
    <p:extLst>
      <p:ext uri="{BB962C8B-B14F-4D97-AF65-F5344CB8AC3E}">
        <p14:creationId xmlns:p14="http://schemas.microsoft.com/office/powerpoint/2010/main" val="138447329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Taco Party</a:t>
            </a:r>
            <a:endParaRPr lang="en-US" dirty="0"/>
          </a:p>
        </p:txBody>
      </p:sp>
      <p:pic>
        <p:nvPicPr>
          <p:cNvPr id="5" name="JUMPING to Conclucions_Taco Part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87053" y="1600200"/>
            <a:ext cx="6834586" cy="5257800"/>
          </a:xfrm>
        </p:spPr>
      </p:pic>
    </p:spTree>
    <p:extLst>
      <p:ext uri="{BB962C8B-B14F-4D97-AF65-F5344CB8AC3E}">
        <p14:creationId xmlns:p14="http://schemas.microsoft.com/office/powerpoint/2010/main" val="868452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678"/>
            <a:ext cx="8229600" cy="1143000"/>
          </a:xfrm>
        </p:spPr>
        <p:txBody>
          <a:bodyPr>
            <a:normAutofit fontScale="90000"/>
          </a:bodyPr>
          <a:lstStyle/>
          <a:p>
            <a:r>
              <a:rPr lang="en-US" dirty="0"/>
              <a:t>How does Balance Your Thinking help you?</a:t>
            </a:r>
          </a:p>
        </p:txBody>
      </p:sp>
      <p:sp>
        <p:nvSpPr>
          <p:cNvPr id="5" name="Content Placeholder 2"/>
          <p:cNvSpPr>
            <a:spLocks noGrp="1"/>
          </p:cNvSpPr>
          <p:nvPr>
            <p:ph idx="1"/>
          </p:nvPr>
        </p:nvSpPr>
        <p:spPr>
          <a:xfrm>
            <a:off x="457200" y="1960418"/>
            <a:ext cx="8229600" cy="4525963"/>
          </a:xfrm>
        </p:spPr>
        <p:txBody>
          <a:bodyPr>
            <a:normAutofit fontScale="92500"/>
          </a:bodyPr>
          <a:lstStyle/>
          <a:p>
            <a:r>
              <a:rPr lang="en-US" dirty="0"/>
              <a:t>Helps you see situations </a:t>
            </a:r>
            <a:r>
              <a:rPr lang="en-US" b="1" dirty="0"/>
              <a:t>accurately</a:t>
            </a:r>
            <a:r>
              <a:rPr lang="en-US" dirty="0"/>
              <a:t> and take action based on evidence. </a:t>
            </a:r>
          </a:p>
          <a:p>
            <a:r>
              <a:rPr lang="en-US" dirty="0"/>
              <a:t>Helps you respond in ways that align with your values and support your goals</a:t>
            </a:r>
          </a:p>
          <a:p>
            <a:r>
              <a:rPr lang="en-US" dirty="0"/>
              <a:t>Ultimately, helps us improve performance because we are reacting to facts and evidence.</a:t>
            </a:r>
          </a:p>
        </p:txBody>
      </p:sp>
    </p:spTree>
    <p:extLst>
      <p:ext uri="{BB962C8B-B14F-4D97-AF65-F5344CB8AC3E}">
        <p14:creationId xmlns:p14="http://schemas.microsoft.com/office/powerpoint/2010/main" val="3750946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dirty="0"/>
              <a:t>Review: Balance Your Thinking</a:t>
            </a:r>
          </a:p>
        </p:txBody>
      </p:sp>
      <p:sp>
        <p:nvSpPr>
          <p:cNvPr id="5" name="Content Placeholder 2"/>
          <p:cNvSpPr>
            <a:spLocks noGrp="1"/>
          </p:cNvSpPr>
          <p:nvPr>
            <p:ph idx="1"/>
          </p:nvPr>
        </p:nvSpPr>
        <p:spPr>
          <a:xfrm>
            <a:off x="706582" y="1600200"/>
            <a:ext cx="8229600" cy="5257800"/>
          </a:xfrm>
        </p:spPr>
        <p:txBody>
          <a:bodyPr>
            <a:normAutofit fontScale="85000" lnSpcReduction="20000"/>
          </a:bodyPr>
          <a:lstStyle/>
          <a:p>
            <a:pPr marL="0" indent="0">
              <a:buNone/>
            </a:pPr>
            <a:r>
              <a:rPr lang="en-US" dirty="0">
                <a:latin typeface="Garamond" panose="02020404030301010803" pitchFamily="18" charset="0"/>
              </a:rPr>
              <a:t>Balance Your Thinking helps you perceive situations accurately and take action based on evidence</a:t>
            </a:r>
          </a:p>
          <a:p>
            <a:pPr marL="742950" indent="-742950">
              <a:buFont typeface="+mj-lt"/>
              <a:buAutoNum type="arabicParenR"/>
            </a:pPr>
            <a:r>
              <a:rPr lang="en-US" dirty="0">
                <a:latin typeface="Garamond" panose="02020404030301010803" pitchFamily="18" charset="0"/>
              </a:rPr>
              <a:t>Determine if you are in a cognitive trap</a:t>
            </a:r>
          </a:p>
          <a:p>
            <a:pPr marL="742950" indent="-742950">
              <a:buFont typeface="+mj-lt"/>
              <a:buAutoNum type="arabicParenR"/>
            </a:pPr>
            <a:r>
              <a:rPr lang="en-US" dirty="0">
                <a:latin typeface="Garamond" panose="02020404030301010803" pitchFamily="18" charset="0"/>
              </a:rPr>
              <a:t>Use the three strategies to Balance Your Thinking</a:t>
            </a:r>
          </a:p>
          <a:p>
            <a:pPr lvl="2"/>
            <a:r>
              <a:rPr lang="en-US" sz="3300" dirty="0">
                <a:latin typeface="Garamond" panose="02020404030301010803" pitchFamily="18" charset="0"/>
              </a:rPr>
              <a:t>Examine the evidence</a:t>
            </a:r>
          </a:p>
          <a:p>
            <a:pPr lvl="2"/>
            <a:r>
              <a:rPr lang="en-US" sz="3300" dirty="0">
                <a:latin typeface="Garamond" panose="02020404030301010803" pitchFamily="18" charset="0"/>
              </a:rPr>
              <a:t>Check for a double standard</a:t>
            </a:r>
          </a:p>
          <a:p>
            <a:pPr lvl="2"/>
            <a:r>
              <a:rPr lang="en-US" sz="3300" dirty="0">
                <a:latin typeface="Garamond" panose="02020404030301010803" pitchFamily="18" charset="0"/>
              </a:rPr>
              <a:t>Phone a Friend or ask</a:t>
            </a:r>
          </a:p>
          <a:p>
            <a:pPr marL="742950" indent="-742950">
              <a:buFont typeface="+mj-lt"/>
              <a:buAutoNum type="arabicParenR"/>
            </a:pPr>
            <a:r>
              <a:rPr lang="en-US" dirty="0">
                <a:latin typeface="Garamond" panose="02020404030301010803" pitchFamily="18" charset="0"/>
              </a:rPr>
              <a:t>Revise your interpretation of the event if needed</a:t>
            </a:r>
          </a:p>
        </p:txBody>
      </p:sp>
    </p:spTree>
    <p:extLst>
      <p:ext uri="{BB962C8B-B14F-4D97-AF65-F5344CB8AC3E}">
        <p14:creationId xmlns:p14="http://schemas.microsoft.com/office/powerpoint/2010/main" val="1629485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p:txBody>
          <a:bodyPr/>
          <a:lstStyle/>
          <a:p>
            <a:r>
              <a:rPr lang="en-US" smtClean="0"/>
              <a:t>Performance * Values * Goals * Relationships</a:t>
            </a:r>
            <a:endParaRPr lang="en-US"/>
          </a:p>
        </p:txBody>
      </p:sp>
      <p:pic>
        <p:nvPicPr>
          <p:cNvPr id="3" name="S5-Cat Killer (Don't Judge Too Quickl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00" y="8467"/>
            <a:ext cx="7239000" cy="5429250"/>
          </a:xfrm>
          <a:prstGeom prst="rect">
            <a:avLst/>
          </a:prstGeom>
        </p:spPr>
      </p:pic>
    </p:spTree>
    <p:extLst>
      <p:ext uri="{BB962C8B-B14F-4D97-AF65-F5344CB8AC3E}">
        <p14:creationId xmlns:p14="http://schemas.microsoft.com/office/powerpoint/2010/main" val="1072824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Traps</a:t>
            </a:r>
          </a:p>
        </p:txBody>
      </p:sp>
      <p:sp>
        <p:nvSpPr>
          <p:cNvPr id="3" name="Content Placeholder 2"/>
          <p:cNvSpPr>
            <a:spLocks noGrp="1"/>
          </p:cNvSpPr>
          <p:nvPr>
            <p:ph idx="1"/>
          </p:nvPr>
        </p:nvSpPr>
        <p:spPr>
          <a:xfrm>
            <a:off x="457199" y="1302170"/>
            <a:ext cx="5502729" cy="4900194"/>
          </a:xfrm>
        </p:spPr>
        <p:txBody>
          <a:bodyPr>
            <a:normAutofit/>
          </a:bodyPr>
          <a:lstStyle/>
          <a:p>
            <a:r>
              <a:rPr lang="en-US" dirty="0"/>
              <a:t>Cognitive traps interfere with accuracy</a:t>
            </a:r>
          </a:p>
          <a:p>
            <a:r>
              <a:rPr lang="en-US" dirty="0"/>
              <a:t>They often involve jumping to conclusions </a:t>
            </a:r>
          </a:p>
          <a:p>
            <a:r>
              <a:rPr lang="en-US" dirty="0"/>
              <a:t>We all get stuck in them!</a:t>
            </a:r>
          </a:p>
        </p:txBody>
      </p:sp>
      <p:pic>
        <p:nvPicPr>
          <p:cNvPr id="4" name="Picture 3" descr="iStock_000011152526_Medium.jp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429407" y="1240388"/>
            <a:ext cx="3257393" cy="414866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276918" y="6515348"/>
            <a:ext cx="1589143" cy="369324"/>
          </a:xfrm>
          <a:prstGeom prst="rect">
            <a:avLst/>
          </a:prstGeom>
          <a:noFill/>
        </p:spPr>
        <p:txBody>
          <a:bodyPr wrap="none" lIns="91432" tIns="45716" rIns="91432" bIns="45716" rtlCol="0">
            <a:spAutoFit/>
          </a:bodyPr>
          <a:lstStyle/>
          <a:p>
            <a:r>
              <a:rPr lang="en-US" dirty="0"/>
              <a:t>Beck, Seligman</a:t>
            </a:r>
          </a:p>
        </p:txBody>
      </p:sp>
    </p:spTree>
    <p:extLst>
      <p:ext uri="{BB962C8B-B14F-4D97-AF65-F5344CB8AC3E}">
        <p14:creationId xmlns:p14="http://schemas.microsoft.com/office/powerpoint/2010/main" val="212438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example…</a:t>
            </a:r>
          </a:p>
        </p:txBody>
      </p:sp>
    </p:spTree>
    <p:extLst>
      <p:ext uri="{BB962C8B-B14F-4D97-AF65-F5344CB8AC3E}">
        <p14:creationId xmlns:p14="http://schemas.microsoft.com/office/powerpoint/2010/main" val="1185171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038"/>
            <a:ext cx="8229600" cy="1143000"/>
          </a:xfrm>
        </p:spPr>
        <p:txBody>
          <a:bodyPr>
            <a:normAutofit fontScale="90000"/>
          </a:bodyPr>
          <a:lstStyle/>
          <a:p>
            <a:r>
              <a:rPr lang="en-US" dirty="0"/>
              <a:t>Examples of Common Cognitive Traps</a:t>
            </a:r>
          </a:p>
        </p:txBody>
      </p:sp>
      <p:sp>
        <p:nvSpPr>
          <p:cNvPr id="3" name="Content Placeholder 2"/>
          <p:cNvSpPr>
            <a:spLocks noGrp="1"/>
          </p:cNvSpPr>
          <p:nvPr>
            <p:ph idx="1"/>
          </p:nvPr>
        </p:nvSpPr>
        <p:spPr>
          <a:xfrm>
            <a:off x="698844" y="1744980"/>
            <a:ext cx="7208520" cy="4114483"/>
          </a:xfrm>
        </p:spPr>
        <p:txBody>
          <a:bodyPr>
            <a:normAutofit/>
          </a:bodyPr>
          <a:lstStyle/>
          <a:p>
            <a:r>
              <a:rPr lang="en-US" dirty="0"/>
              <a:t>All-or-nothing</a:t>
            </a:r>
          </a:p>
          <a:p>
            <a:r>
              <a:rPr lang="en-US" dirty="0"/>
              <a:t>Confirmation bias</a:t>
            </a:r>
          </a:p>
          <a:p>
            <a:r>
              <a:rPr lang="en-US" dirty="0"/>
              <a:t>Blaming others/Blaming yourself</a:t>
            </a:r>
          </a:p>
          <a:p>
            <a:r>
              <a:rPr lang="en-US" dirty="0"/>
              <a:t>Mind reading</a:t>
            </a:r>
          </a:p>
        </p:txBody>
      </p:sp>
      <p:sp>
        <p:nvSpPr>
          <p:cNvPr id="5" name="TextBox 4"/>
          <p:cNvSpPr txBox="1"/>
          <p:nvPr/>
        </p:nvSpPr>
        <p:spPr>
          <a:xfrm>
            <a:off x="7276918" y="6515348"/>
            <a:ext cx="1205378" cy="369332"/>
          </a:xfrm>
          <a:prstGeom prst="rect">
            <a:avLst/>
          </a:prstGeom>
          <a:noFill/>
        </p:spPr>
        <p:txBody>
          <a:bodyPr wrap="none" lIns="91432" tIns="45716" rIns="91432" bIns="45716" rtlCol="0">
            <a:spAutoFit/>
          </a:bodyPr>
          <a:lstStyle/>
          <a:p>
            <a:r>
              <a:rPr lang="en-US" dirty="0"/>
              <a:t>Beck, 1995</a:t>
            </a:r>
          </a:p>
        </p:txBody>
      </p:sp>
    </p:spTree>
    <p:extLst>
      <p:ext uri="{BB962C8B-B14F-4D97-AF65-F5344CB8AC3E}">
        <p14:creationId xmlns:p14="http://schemas.microsoft.com/office/powerpoint/2010/main" val="948865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038"/>
            <a:ext cx="8229600" cy="1143000"/>
          </a:xfrm>
        </p:spPr>
        <p:txBody>
          <a:bodyPr>
            <a:normAutofit/>
          </a:bodyPr>
          <a:lstStyle/>
          <a:p>
            <a:r>
              <a:rPr lang="en-US" dirty="0"/>
              <a:t>All-or-Nothing</a:t>
            </a:r>
          </a:p>
        </p:txBody>
      </p:sp>
      <p:sp>
        <p:nvSpPr>
          <p:cNvPr id="3" name="Content Placeholder 2"/>
          <p:cNvSpPr>
            <a:spLocks noGrp="1"/>
          </p:cNvSpPr>
          <p:nvPr>
            <p:ph idx="1"/>
          </p:nvPr>
        </p:nvSpPr>
        <p:spPr>
          <a:xfrm>
            <a:off x="698844" y="1744980"/>
            <a:ext cx="7208520" cy="4114483"/>
          </a:xfrm>
        </p:spPr>
        <p:txBody>
          <a:bodyPr>
            <a:normAutofit/>
          </a:bodyPr>
          <a:lstStyle/>
          <a:p>
            <a:r>
              <a:rPr lang="en-US" dirty="0"/>
              <a:t>Looking at things in extreme ways</a:t>
            </a:r>
          </a:p>
          <a:p>
            <a:pPr lvl="1"/>
            <a:r>
              <a:rPr lang="en-US" dirty="0"/>
              <a:t>Example: “Nothing ever works out for me”</a:t>
            </a:r>
          </a:p>
          <a:p>
            <a:pPr lvl="1"/>
            <a:r>
              <a:rPr lang="en-US" dirty="0"/>
              <a:t>Everything…always…never</a:t>
            </a:r>
          </a:p>
        </p:txBody>
      </p:sp>
      <p:sp>
        <p:nvSpPr>
          <p:cNvPr id="5" name="TextBox 4"/>
          <p:cNvSpPr txBox="1"/>
          <p:nvPr/>
        </p:nvSpPr>
        <p:spPr>
          <a:xfrm>
            <a:off x="7276918" y="6515348"/>
            <a:ext cx="1205378" cy="369332"/>
          </a:xfrm>
          <a:prstGeom prst="rect">
            <a:avLst/>
          </a:prstGeom>
          <a:noFill/>
        </p:spPr>
        <p:txBody>
          <a:bodyPr wrap="none" lIns="91432" tIns="45716" rIns="91432" bIns="45716" rtlCol="0">
            <a:spAutoFit/>
          </a:bodyPr>
          <a:lstStyle/>
          <a:p>
            <a:r>
              <a:rPr lang="en-US" dirty="0"/>
              <a:t>Beck, 1995</a:t>
            </a:r>
          </a:p>
        </p:txBody>
      </p:sp>
    </p:spTree>
    <p:extLst>
      <p:ext uri="{BB962C8B-B14F-4D97-AF65-F5344CB8AC3E}">
        <p14:creationId xmlns:p14="http://schemas.microsoft.com/office/powerpoint/2010/main" val="3550824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8844" y="1744980"/>
            <a:ext cx="7208520" cy="4114483"/>
          </a:xfrm>
        </p:spPr>
        <p:txBody>
          <a:bodyPr/>
          <a:lstStyle/>
          <a:p>
            <a:r>
              <a:rPr lang="en-US" dirty="0"/>
              <a:t>We are attracted to information that supports what we already believe and ignore evidence that doesn’t fit</a:t>
            </a:r>
          </a:p>
        </p:txBody>
      </p:sp>
      <p:sp>
        <p:nvSpPr>
          <p:cNvPr id="5" name="TextBox 4"/>
          <p:cNvSpPr txBox="1"/>
          <p:nvPr/>
        </p:nvSpPr>
        <p:spPr>
          <a:xfrm>
            <a:off x="7276918" y="6515348"/>
            <a:ext cx="1205378" cy="369332"/>
          </a:xfrm>
          <a:prstGeom prst="rect">
            <a:avLst/>
          </a:prstGeom>
          <a:noFill/>
        </p:spPr>
        <p:txBody>
          <a:bodyPr wrap="none" lIns="91432" tIns="45716" rIns="91432" bIns="45716" rtlCol="0">
            <a:spAutoFit/>
          </a:bodyPr>
          <a:lstStyle/>
          <a:p>
            <a:r>
              <a:rPr lang="en-US" dirty="0"/>
              <a:t>Beck, 1995</a:t>
            </a:r>
          </a:p>
        </p:txBody>
      </p:sp>
      <p:sp>
        <p:nvSpPr>
          <p:cNvPr id="8" name="Title 1">
            <a:extLst>
              <a:ext uri="{FF2B5EF4-FFF2-40B4-BE49-F238E27FC236}">
                <a16:creationId xmlns:a16="http://schemas.microsoft.com/office/drawing/2014/main" id="{3117FA58-C62A-5C4A-AE33-A8A089F6C6DC}"/>
              </a:ext>
            </a:extLst>
          </p:cNvPr>
          <p:cNvSpPr>
            <a:spLocks noGrp="1"/>
          </p:cNvSpPr>
          <p:nvPr>
            <p:ph type="title"/>
          </p:nvPr>
        </p:nvSpPr>
        <p:spPr>
          <a:xfrm>
            <a:off x="457200" y="274038"/>
            <a:ext cx="8229600" cy="1143000"/>
          </a:xfrm>
        </p:spPr>
        <p:txBody>
          <a:bodyPr>
            <a:normAutofit/>
          </a:bodyPr>
          <a:lstStyle/>
          <a:p>
            <a:r>
              <a:rPr lang="en-US" dirty="0"/>
              <a:t>Confirmation Bias</a:t>
            </a:r>
          </a:p>
        </p:txBody>
      </p:sp>
    </p:spTree>
    <p:extLst>
      <p:ext uri="{BB962C8B-B14F-4D97-AF65-F5344CB8AC3E}">
        <p14:creationId xmlns:p14="http://schemas.microsoft.com/office/powerpoint/2010/main" val="41480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Confirmation Bias</a:t>
            </a:r>
          </a:p>
        </p:txBody>
      </p:sp>
      <p:pic>
        <p:nvPicPr>
          <p:cNvPr id="3" name="First Look_ iPhone 5.wmv">
            <a:hlinkClick r:id="" action="ppaction://media"/>
            <a:extLst>
              <a:ext uri="{FF2B5EF4-FFF2-40B4-BE49-F238E27FC236}">
                <a16:creationId xmlns:a16="http://schemas.microsoft.com/office/drawing/2014/main" id="{0CAC8B9C-3DB6-924C-8F2C-1954DBB8D8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114425"/>
            <a:ext cx="9330266" cy="5248274"/>
          </a:xfrm>
          <a:prstGeom prst="rect">
            <a:avLst/>
          </a:prstGeom>
        </p:spPr>
      </p:pic>
    </p:spTree>
    <p:extLst>
      <p:ext uri="{BB962C8B-B14F-4D97-AF65-F5344CB8AC3E}">
        <p14:creationId xmlns:p14="http://schemas.microsoft.com/office/powerpoint/2010/main" val="4115675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8844" y="1744980"/>
            <a:ext cx="7208520" cy="4114483"/>
          </a:xfrm>
        </p:spPr>
        <p:txBody>
          <a:bodyPr>
            <a:normAutofit fontScale="85000" lnSpcReduction="10000"/>
          </a:bodyPr>
          <a:lstStyle/>
          <a:p>
            <a:r>
              <a:rPr lang="en-US" dirty="0"/>
              <a:t>Blaming others: Only focus on other people as the cause of events</a:t>
            </a:r>
          </a:p>
          <a:p>
            <a:pPr lvl="1"/>
            <a:r>
              <a:rPr lang="en-US" dirty="0"/>
              <a:t>“I went to bed late because my roommate kept me up watching movies”</a:t>
            </a:r>
          </a:p>
          <a:p>
            <a:r>
              <a:rPr lang="en-US" dirty="0"/>
              <a:t>Blaming Yourself: Ignoring the contributions of others</a:t>
            </a:r>
          </a:p>
          <a:p>
            <a:pPr lvl="1"/>
            <a:r>
              <a:rPr lang="en-US" dirty="0"/>
              <a:t>“I missed the final free throw so it is my fault the team lost the game”</a:t>
            </a:r>
          </a:p>
        </p:txBody>
      </p:sp>
      <p:sp>
        <p:nvSpPr>
          <p:cNvPr id="5" name="TextBox 4"/>
          <p:cNvSpPr txBox="1"/>
          <p:nvPr/>
        </p:nvSpPr>
        <p:spPr>
          <a:xfrm>
            <a:off x="7276918" y="6515348"/>
            <a:ext cx="1205378" cy="369332"/>
          </a:xfrm>
          <a:prstGeom prst="rect">
            <a:avLst/>
          </a:prstGeom>
          <a:noFill/>
        </p:spPr>
        <p:txBody>
          <a:bodyPr wrap="none" lIns="91432" tIns="45716" rIns="91432" bIns="45716" rtlCol="0">
            <a:spAutoFit/>
          </a:bodyPr>
          <a:lstStyle/>
          <a:p>
            <a:r>
              <a:rPr lang="en-US" dirty="0"/>
              <a:t>Beck, 1995</a:t>
            </a:r>
          </a:p>
        </p:txBody>
      </p:sp>
      <p:sp>
        <p:nvSpPr>
          <p:cNvPr id="8" name="Title 1">
            <a:extLst>
              <a:ext uri="{FF2B5EF4-FFF2-40B4-BE49-F238E27FC236}">
                <a16:creationId xmlns:a16="http://schemas.microsoft.com/office/drawing/2014/main" id="{F434F641-2F9B-D54D-AD4B-3BC04ACCD382}"/>
              </a:ext>
            </a:extLst>
          </p:cNvPr>
          <p:cNvSpPr>
            <a:spLocks noGrp="1"/>
          </p:cNvSpPr>
          <p:nvPr>
            <p:ph type="title"/>
          </p:nvPr>
        </p:nvSpPr>
        <p:spPr>
          <a:xfrm>
            <a:off x="457200" y="274038"/>
            <a:ext cx="8229600" cy="1143000"/>
          </a:xfrm>
        </p:spPr>
        <p:txBody>
          <a:bodyPr>
            <a:normAutofit fontScale="90000"/>
          </a:bodyPr>
          <a:lstStyle/>
          <a:p>
            <a:r>
              <a:rPr lang="en-US" dirty="0"/>
              <a:t>Blaming Others and Blaming Yourself</a:t>
            </a:r>
          </a:p>
        </p:txBody>
      </p:sp>
    </p:spTree>
    <p:extLst>
      <p:ext uri="{BB962C8B-B14F-4D97-AF65-F5344CB8AC3E}">
        <p14:creationId xmlns:p14="http://schemas.microsoft.com/office/powerpoint/2010/main" val="1011102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0105C0F158E346891CEA65D75281BA" ma:contentTypeVersion="0" ma:contentTypeDescription="Create a new document." ma:contentTypeScope="" ma:versionID="c33a3e5d09dab67ed381b29cde3f4a96">
  <xsd:schema xmlns:xsd="http://www.w3.org/2001/XMLSchema" xmlns:xs="http://www.w3.org/2001/XMLSchema" xmlns:p="http://schemas.microsoft.com/office/2006/metadata/properties" xmlns:ns2="5cbdda85-93df-4f67-beda-b931f93d828b" targetNamespace="http://schemas.microsoft.com/office/2006/metadata/properties" ma:root="true" ma:fieldsID="70cf5f88e32102790aee9cf3274a3063" ns2:_="">
    <xsd:import namespace="5cbdda85-93df-4f67-beda-b931f93d828b"/>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bdda85-93df-4f67-beda-b931f93d828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Questio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5cbdda85-93df-4f67-beda-b931f93d828b">2YEKMHWQQPZK-1448322674-1570</_dlc_DocId>
    <_dlc_DocIdUrl xmlns="5cbdda85-93df-4f67-beda-b931f93d828b">
      <Url>https://52tymx-wps-201p:8014/AFPC/DPF/DPFF/Resilience/_layouts/DocIdRedir.aspx?ID=2YEKMHWQQPZK-1448322674-1570</Url>
      <Description>2YEKMHWQQPZK-1448322674-1570</Description>
    </_dlc_DocIdUrl>
  </documentManagement>
</p:properties>
</file>

<file path=customXml/itemProps1.xml><?xml version="1.0" encoding="utf-8"?>
<ds:datastoreItem xmlns:ds="http://schemas.openxmlformats.org/officeDocument/2006/customXml" ds:itemID="{AA3DBFB4-1718-4479-8037-606E7C2DDDD0}">
  <ds:schemaRefs>
    <ds:schemaRef ds:uri="http://schemas.microsoft.com/sharepoint/v3/contenttype/forms"/>
  </ds:schemaRefs>
</ds:datastoreItem>
</file>

<file path=customXml/itemProps2.xml><?xml version="1.0" encoding="utf-8"?>
<ds:datastoreItem xmlns:ds="http://schemas.openxmlformats.org/officeDocument/2006/customXml" ds:itemID="{49B315DA-44F0-42B8-BDC5-EE63AAD27B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bdda85-93df-4f67-beda-b931f93d82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E0E607-F947-4FE9-B23D-1CD789185CDF}">
  <ds:schemaRefs>
    <ds:schemaRef ds:uri="http://schemas.microsoft.com/sharepoint/events"/>
  </ds:schemaRefs>
</ds:datastoreItem>
</file>

<file path=customXml/itemProps4.xml><?xml version="1.0" encoding="utf-8"?>
<ds:datastoreItem xmlns:ds="http://schemas.openxmlformats.org/officeDocument/2006/customXml" ds:itemID="{D299BC65-3D26-4D9E-91D7-9DE971B21407}">
  <ds:schemaRefs>
    <ds:schemaRef ds:uri="http://schemas.microsoft.com/office/2006/documentManagement/types"/>
    <ds:schemaRef ds:uri="http://schemas.microsoft.com/office/infopath/2007/PartnerControls"/>
    <ds:schemaRef ds:uri="5cbdda85-93df-4f67-beda-b931f93d828b"/>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162226</TotalTime>
  <Words>2130</Words>
  <Application>Microsoft Office PowerPoint</Application>
  <PresentationFormat>On-screen Show (4:3)</PresentationFormat>
  <Paragraphs>227</Paragraphs>
  <Slides>21</Slides>
  <Notes>20</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Arial</vt:lpstr>
      <vt:lpstr>Avenir Black</vt:lpstr>
      <vt:lpstr>Avenir Medium</vt:lpstr>
      <vt:lpstr>Avenir Roman</vt:lpstr>
      <vt:lpstr>Calibri</vt:lpstr>
      <vt:lpstr>Cambria</vt:lpstr>
      <vt:lpstr>Garamond</vt:lpstr>
      <vt:lpstr>Helvetica Neue Thin</vt:lpstr>
      <vt:lpstr>icomoonjill</vt:lpstr>
      <vt:lpstr>Quicksand Regular</vt:lpstr>
      <vt:lpstr>Webdings</vt:lpstr>
      <vt:lpstr>Wingdings</vt:lpstr>
      <vt:lpstr>Office Theme</vt:lpstr>
      <vt:lpstr>PowerPoint Presentation</vt:lpstr>
      <vt:lpstr>How does Balance Your Thinking help you?</vt:lpstr>
      <vt:lpstr>Cognitive Traps</vt:lpstr>
      <vt:lpstr>For example…</vt:lpstr>
      <vt:lpstr>Examples of Common Cognitive Traps</vt:lpstr>
      <vt:lpstr>All-or-Nothing</vt:lpstr>
      <vt:lpstr>Confirmation Bias</vt:lpstr>
      <vt:lpstr>Example: Confirmation Bias</vt:lpstr>
      <vt:lpstr>Blaming Others and Blaming Yourself</vt:lpstr>
      <vt:lpstr>Mind reading</vt:lpstr>
      <vt:lpstr>PowerPoint Presentation</vt:lpstr>
      <vt:lpstr>Balance Your Thinking</vt:lpstr>
      <vt:lpstr>Strategy: Examine the Evidence</vt:lpstr>
      <vt:lpstr>Strategy: Check for a Double-Standard</vt:lpstr>
      <vt:lpstr>Strategy: Phone a Friend or Ask</vt:lpstr>
      <vt:lpstr>Balance Your Thinking</vt:lpstr>
      <vt:lpstr>Activity: Balance Your Thinking </vt:lpstr>
      <vt:lpstr>Debrief</vt:lpstr>
      <vt:lpstr>Taco Party</vt:lpstr>
      <vt:lpstr>Review: Balance Your Thinking</vt:lpstr>
      <vt:lpstr>PowerPoint Presentation</vt:lpstr>
    </vt:vector>
  </TitlesOfParts>
  <Company>3 Flights,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ANTONISHAK</dc:creator>
  <cp:lastModifiedBy>JAMES, SUZANNE L GS-12 USAF PACAF 36 WG/CVB</cp:lastModifiedBy>
  <cp:revision>1230</cp:revision>
  <cp:lastPrinted>2018-07-07T15:15:16Z</cp:lastPrinted>
  <dcterms:created xsi:type="dcterms:W3CDTF">2012-08-02T00:26:58Z</dcterms:created>
  <dcterms:modified xsi:type="dcterms:W3CDTF">2019-05-06T03:44:55Z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0x0101005C0105C0F158E346891CEA65D75281BA</vt:lpwstr>
  </property>
  <property fmtid="{D5CDD505-2E9C-101B-9397-08002B2CF9AE}" pid="3" name="_dlc_DocIdItemGuid">
    <vt:lpwstr>a6053d74-5c71-49a5-9ae7-1776642b2305</vt:lpwstr>
  </property>
</Properties>
</file>